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404" r:id="rId2"/>
    <p:sldId id="440" r:id="rId3"/>
    <p:sldId id="413" r:id="rId4"/>
    <p:sldId id="414" r:id="rId5"/>
    <p:sldId id="418" r:id="rId6"/>
    <p:sldId id="420" r:id="rId7"/>
    <p:sldId id="441" r:id="rId8"/>
    <p:sldId id="415" r:id="rId9"/>
    <p:sldId id="423" r:id="rId10"/>
    <p:sldId id="416" r:id="rId11"/>
    <p:sldId id="442" r:id="rId12"/>
    <p:sldId id="433" r:id="rId13"/>
    <p:sldId id="434" r:id="rId14"/>
    <p:sldId id="439" r:id="rId15"/>
    <p:sldId id="436" r:id="rId16"/>
    <p:sldId id="437" r:id="rId17"/>
    <p:sldId id="438" r:id="rId18"/>
    <p:sldId id="406" r:id="rId1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 baseline="-250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8">
          <p15:clr>
            <a:srgbClr val="A4A3A4"/>
          </p15:clr>
        </p15:guide>
        <p15:guide id="2" pos="283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6CC"/>
    <a:srgbClr val="0000FF"/>
    <a:srgbClr val="0000CC"/>
    <a:srgbClr val="FF0000"/>
    <a:srgbClr val="006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0830" autoAdjust="0"/>
  </p:normalViewPr>
  <p:slideViewPr>
    <p:cSldViewPr>
      <p:cViewPr varScale="1">
        <p:scale>
          <a:sx n="77" d="100"/>
          <a:sy n="77" d="100"/>
        </p:scale>
        <p:origin x="1386" y="96"/>
      </p:cViewPr>
      <p:guideLst>
        <p:guide orient="horz" pos="2208"/>
        <p:guide pos="28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31CA9BBD-F82A-47A0-BBC0-E4755AA704E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55CA892-4CF9-4B82-AA10-E0AFA872F0A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/>
            </a:lvl1pPr>
          </a:lstStyle>
          <a:p>
            <a:fld id="{AE03F8ED-B391-485A-80F6-C6843322B6B9}" type="datetime1">
              <a:rPr lang="zh-CN" altLang="en-US"/>
              <a:pPr/>
              <a:t>2021/6/4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02CC0709-195A-4FBD-94A4-A6F58A97C2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4EDB9D97-C21A-4A99-8519-F1CCAF8249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AE641A1-89F3-4E8C-AA46-AD4FB8544A4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6B3888F-BA88-49C1-A22B-F0C1FB8B55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200"/>
            </a:lvl1pPr>
          </a:lstStyle>
          <a:p>
            <a:fld id="{891726D3-27C4-468A-9B4F-39515DA743E8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大家好，我是</a:t>
            </a:r>
            <a:r>
              <a:rPr lang="en-US" altLang="zh-CN" dirty="0" err="1"/>
              <a:t>lzt</a:t>
            </a:r>
            <a:r>
              <a:rPr lang="zh-CN" altLang="en-US" dirty="0"/>
              <a:t>，我的论文题目是高亏格曲面切割方法研究。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726D3-27C4-468A-9B4F-39515DA743E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1355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这是本次答辩的目录。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726D3-27C4-468A-9B4F-39515DA743E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130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为什么要研究这个问题呢？这就要从曲面网格说起。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ea typeface="楷体_GB2312" pitchFamily="49" charset="-122"/>
                  </a:rPr>
                  <a:t>曲面网格作为真实生活中物体表面构成曲面的离散采样，直接存储其几何和材质细节是比较困难的</a:t>
                </a:r>
                <a:endParaRPr lang="en-US" altLang="zh-CN" sz="1200" dirty="0">
                  <a:ea typeface="楷体_GB2312" pitchFamily="49" charset="-122"/>
                </a:endParaRPr>
              </a:p>
              <a:p>
                <a:endParaRPr lang="en-US" altLang="zh-CN" dirty="0"/>
              </a:p>
              <a:p>
                <a:r>
                  <a:rPr lang="zh-CN" altLang="en-US" dirty="0"/>
                  <a:t>通过一个被称为</a:t>
                </a:r>
                <a:r>
                  <a:rPr lang="zh-CN" altLang="en-US" sz="1200" dirty="0">
                    <a:ea typeface="楷体_GB2312" pitchFamily="49" charset="-122"/>
                  </a:rPr>
                  <a:t>平面参数化的过程，我们可以将嵌入在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p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1200" dirty="0">
                    <a:ea typeface="楷体_GB2312" pitchFamily="49" charset="-122"/>
                  </a:rPr>
                  <a:t> </a:t>
                </a:r>
                <a:r>
                  <a:rPr lang="zh-CN" altLang="en-US" sz="1200" dirty="0">
                    <a:ea typeface="楷体_GB2312" pitchFamily="49" charset="-122"/>
                  </a:rPr>
                  <a:t>中的曲面网格映射到</a:t>
                </a:r>
                <a:r>
                  <a:rPr lang="zh-CN" altLang="en-US" sz="1200" baseline="0" dirty="0">
                    <a:ea typeface="楷体_GB2312" pitchFamily="49" charset="-122"/>
                  </a:rPr>
                  <a:t> </a:t>
                </a:r>
                <a:r>
                  <a:rPr lang="en-US" altLang="zh-CN" sz="1200" baseline="0" dirty="0">
                    <a:ea typeface="楷体_GB2312" pitchFamily="49" charset="-122"/>
                  </a:rPr>
                  <a:t>R^2 </a:t>
                </a:r>
                <a:r>
                  <a:rPr lang="zh-CN" altLang="en-US" sz="1200" dirty="0">
                    <a:ea typeface="楷体_GB2312" pitchFamily="49" charset="-122"/>
                  </a:rPr>
                  <a:t>上，并在其上存储。</a:t>
                </a:r>
                <a:endParaRPr lang="en-US" altLang="zh-CN" sz="1100" dirty="0">
                  <a:ea typeface="楷体_GB2312" pitchFamily="49" charset="-122"/>
                </a:endParaRPr>
              </a:p>
              <a:p>
                <a:endParaRPr lang="en-US" altLang="zh-CN" sz="1100" dirty="0">
                  <a:ea typeface="楷体_GB2312" pitchFamily="49" charset="-122"/>
                </a:endParaRPr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为什么要研究这个问题呢？这就要从曲面网格说起。</a:t>
                </a:r>
                <a:endParaRPr lang="en-US" altLang="zh-CN" dirty="0"/>
              </a:p>
              <a:p>
                <a:endParaRPr lang="en-US" altLang="zh-CN" dirty="0"/>
              </a:p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200" dirty="0">
                    <a:ea typeface="楷体_GB2312" pitchFamily="49" charset="-122"/>
                  </a:rPr>
                  <a:t>曲面网格作为真实生活中物体表面构成曲面的离散采样，其几何和材质细节直接存储困难</a:t>
                </a:r>
                <a:endParaRPr lang="en-US" altLang="zh-CN" sz="1200" dirty="0">
                  <a:ea typeface="楷体_GB2312" pitchFamily="49" charset="-122"/>
                </a:endParaRPr>
              </a:p>
              <a:p>
                <a:endParaRPr lang="en-US" altLang="zh-CN" dirty="0"/>
              </a:p>
              <a:p>
                <a:r>
                  <a:rPr lang="zh-CN" altLang="en-US" dirty="0"/>
                  <a:t>通过一个叫</a:t>
                </a:r>
                <a:r>
                  <a:rPr lang="zh-CN" altLang="en-US" sz="1200" dirty="0">
                    <a:ea typeface="楷体_GB2312" pitchFamily="49" charset="-122"/>
                  </a:rPr>
                  <a:t>平面参数化的过程，我们可以将嵌入在 </a:t>
                </a:r>
                <a:r>
                  <a:rPr lang="en-US" altLang="zh-CN" sz="1200" b="0" i="0">
                    <a:latin typeface="Cambria Math" panose="02040503050406030204" pitchFamily="18" charset="0"/>
                    <a:ea typeface="楷体_GB2312" pitchFamily="49" charset="-122"/>
                  </a:rPr>
                  <a:t>𝑅^3</a:t>
                </a:r>
                <a:r>
                  <a:rPr lang="en-US" altLang="zh-CN" sz="1200" dirty="0">
                    <a:ea typeface="楷体_GB2312" pitchFamily="49" charset="-122"/>
                  </a:rPr>
                  <a:t> </a:t>
                </a:r>
                <a:r>
                  <a:rPr lang="zh-CN" altLang="en-US" sz="1200" dirty="0">
                    <a:ea typeface="楷体_GB2312" pitchFamily="49" charset="-122"/>
                  </a:rPr>
                  <a:t>中的曲面网格映射到 </a:t>
                </a:r>
                <a:r>
                  <a:rPr lang="en-US" altLang="zh-CN" sz="1200" b="0" i="0">
                    <a:latin typeface="Cambria Math" panose="02040503050406030204" pitchFamily="18" charset="0"/>
                    <a:ea typeface="楷体_GB2312" pitchFamily="49" charset="-122"/>
                  </a:rPr>
                  <a:t>〖[0,1]〗^2</a:t>
                </a:r>
                <a:r>
                  <a:rPr lang="zh-CN" altLang="en-US" sz="1200" dirty="0">
                    <a:ea typeface="楷体_GB2312" pitchFamily="49" charset="-122"/>
                  </a:rPr>
                  <a:t>上，并在其上存储。</a:t>
                </a:r>
                <a:endParaRPr lang="en-US" altLang="zh-CN" sz="1100" dirty="0">
                  <a:ea typeface="楷体_GB2312" pitchFamily="49" charset="-122"/>
                </a:endParaRPr>
              </a:p>
              <a:p>
                <a:endParaRPr lang="en-US" altLang="zh-CN" sz="1100" dirty="0">
                  <a:ea typeface="楷体_GB2312" pitchFamily="49" charset="-122"/>
                </a:endParaRPr>
              </a:p>
              <a:p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726D3-27C4-468A-9B4F-39515DA743E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8483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这是一个利用平面参数化添加细节的展示。左上为一个球，将其按红色线剪开后，我们可以构造一个到右上的平面网格的映射。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通过将细节存储在平面的图片上，我们可以给予左下角的球材质信息。这就是参数化的应用之一，纹理映射的简单展示。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726D3-27C4-468A-9B4F-39515DA743E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68769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我们可以自然的意识到，</a:t>
            </a:r>
            <a:r>
              <a:rPr lang="zh-CN" altLang="en-US" sz="1200" dirty="0">
                <a:ea typeface="楷体_GB2312" pitchFamily="49" charset="-122"/>
              </a:rPr>
              <a:t>只有</a:t>
            </a:r>
            <a:r>
              <a:rPr lang="zh-CN" altLang="en-US" sz="1200" u="sng" dirty="0">
                <a:ea typeface="楷体_GB2312" pitchFamily="49" charset="-122"/>
              </a:rPr>
              <a:t>拓扑同胚于圆盘</a:t>
            </a:r>
            <a:r>
              <a:rPr lang="zh-CN" altLang="en-US" sz="1200" dirty="0">
                <a:ea typeface="楷体_GB2312" pitchFamily="49" charset="-122"/>
              </a:rPr>
              <a:t>的曲面，才可能得到双射的平面参数化。</a:t>
            </a:r>
            <a:endParaRPr lang="en-US" altLang="zh-CN" sz="1200" dirty="0">
              <a:ea typeface="楷体_GB2312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>
              <a:ea typeface="楷体_GB2312" pitchFamily="49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ea typeface="楷体_GB2312" pitchFamily="49" charset="-122"/>
              </a:rPr>
              <a:t>但是，我们日常生活中的物体的表面，或者说我们需要处理的曲面，有很大一部分都不是圆盘拓扑的。</a:t>
            </a:r>
            <a:endParaRPr lang="zh-CN" altLang="zh-CN" sz="1200" dirty="0">
              <a:ea typeface="楷体_GB2312" pitchFamily="49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726D3-27C4-468A-9B4F-39515DA743E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300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所以，我们要先对曲面进行切割，再进行参数化。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左图红色线为割线，我们沿割线切割曲面，然后进行参数化，得到右图的结果。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726D3-27C4-468A-9B4F-39515DA743E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1151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这里是一个环面进行切割，然后进行参数化的例子。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726D3-27C4-468A-9B4F-39515DA743E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3026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我们注意到，对于一个给定的曲面来说，能将其切割为圆盘拓扑的割线集不唯一。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/>
              <a:t>挑战？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1726D3-27C4-468A-9B4F-39515DA743E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5083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noProof="1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7E6B2E7-07AE-4B36-9DA9-110479AEB02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8C01828-8D15-4C62-82F9-6E749CA8CF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FD05803-EB65-4AC7-BA25-B00AEAF97B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0011AD-F400-488F-AF3F-EB51BF3F26BA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1619187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4979B78-8D7B-41E0-9DAB-2CD243EFF23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96D65EC-E8A9-435D-A3EF-E3BB17E0554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0CDFE6E-C780-407E-BE01-B4A1D1DC56B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5FD78F-5C90-48AF-85F0-E80447705063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859770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11A7BC2-F055-46CD-8F04-53455F1B215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DCD38B0-CE5C-4201-89FB-18E668ED124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8D00F6A-035F-4489-B04E-159D92F0D28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74DE863-70C8-4F68-B336-36B52A41D889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195936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8C58563-C57F-444C-89DC-BFF87E9BD98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BC53C28-595D-4A77-94FD-97A74AB3B35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876E40D-02DB-4F37-AAC8-8575EB4759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21D0393-507D-4A81-AAFD-2C8781CCA39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42747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FB75F662-9022-4172-8691-F48CA913195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398BA3E-B24B-42B1-AE4D-5EEF8660177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B587C8D-64B7-42BD-A6E7-7A34553C94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7E513D8-541C-4A38-843B-19A7711681A4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7945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F4AC95-DE94-49D6-8A18-8281C24011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6F8C50-5EBB-494E-B8DB-05EDA2A08F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2DBC57-09BF-4C6D-8543-A9872D4DDAE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AF5975-F377-4B19-9005-D2D8167AA5D0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424037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9A1004B2-13AA-47D7-91D3-ACBEE37DBC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BBEB3B4-2460-459D-8416-D9A78ED06D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6441D8CB-361E-49A7-A2D7-B8EF7808B3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3731F2-E03A-4337-B110-40D597AB29A9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994875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202EF683-EA1D-4841-83AD-A83AF639489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886E17D-2998-4D14-9647-D374D2C757E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EDF5290-970D-4981-93C3-9FFFDF23D9A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E365B2-FC26-4816-8F63-EBDB5FF44205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760468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054FC94-C0FC-42BC-AC53-A69053B37C7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480684A2-ED8F-4429-83AB-78326E40A8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6572023A-AAAA-4FD5-8119-574AE985B9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532F5A4-6767-4D97-AE6D-2BF6AD8F38E8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334506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2C0C27-89C2-425A-B3E6-372CAD3AE2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248AD3D-1618-4D66-84FE-1B8FBC993C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14E7161-A7C4-422E-8BAC-D64DC8FB46A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08C0D17-86CE-4653-A67C-B614F9308071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1199757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F00B25-FEEC-4D63-9C9F-CFB01FDF758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322684-5E8F-4F61-9F88-0B9CC22BC7B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B0C790-3AD3-47B3-B9E4-2FCB7679349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93639E-1DB4-4847-927F-DE539851BB22}" type="slidenum">
              <a:rPr lang="zh-CN" altLang="zh-CN"/>
              <a:pPr/>
              <a:t>‹#›</a:t>
            </a:fld>
            <a:endParaRPr lang="zh-CN" altLang="zh-CN"/>
          </a:p>
        </p:txBody>
      </p:sp>
    </p:spTree>
    <p:extLst>
      <p:ext uri="{BB962C8B-B14F-4D97-AF65-F5344CB8AC3E}">
        <p14:creationId xmlns:p14="http://schemas.microsoft.com/office/powerpoint/2010/main" val="2835987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FAE1BE4-596D-4774-AA2F-97CCD98634C7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533A526E-1CF1-4B96-8240-0DEFF9D219E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9DEE2AC4-017D-495D-8A59-267AA7399739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Font typeface="Arial" panose="020B0604020202020204" pitchFamily="34" charset="0"/>
              <a:buNone/>
              <a:defRPr sz="1400" baseline="0"/>
            </a:lvl1pPr>
          </a:lstStyle>
          <a:p>
            <a:endParaRPr lang="zh-CN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9DD2293-947A-4E73-AC47-5C0B60A2A43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buFont typeface="Arial" panose="020B0604020202020204" pitchFamily="34" charset="0"/>
              <a:buNone/>
              <a:defRPr sz="1400" baseline="0"/>
            </a:lvl1pPr>
          </a:lstStyle>
          <a:p>
            <a:endParaRPr lang="zh-CN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6EF83FF-574F-41C4-8E4B-ADFFB011227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buFont typeface="Arial" panose="020B0604020202020204" pitchFamily="34" charset="0"/>
              <a:buNone/>
              <a:defRPr sz="1400" baseline="0"/>
            </a:lvl1pPr>
          </a:lstStyle>
          <a:p>
            <a:fld id="{3975EE84-9CEB-41F7-9870-ADF5AFF451A0}" type="slidenum">
              <a:rPr lang="zh-CN" altLang="zh-CN"/>
              <a:pPr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SimSun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SimSun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SimSun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80604020202020204" pitchFamily="34" charset="0"/>
          <a:ea typeface="SimSun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2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7" name="Picture 3" descr="C:\Users\chunxue\Desktop\QQ截图20160524093712.png">
            <a:extLst>
              <a:ext uri="{FF2B5EF4-FFF2-40B4-BE49-F238E27FC236}">
                <a16:creationId xmlns:a16="http://schemas.microsoft.com/office/drawing/2014/main" id="{A8B6AE04-AEFA-420A-B755-91333C532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82775"/>
            <a:ext cx="9220200" cy="307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75B298A-56C4-4154-A345-A4C806780C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693988"/>
            <a:ext cx="7772400" cy="1470025"/>
          </a:xfrm>
        </p:spPr>
        <p:txBody>
          <a:bodyPr/>
          <a:lstStyle/>
          <a:p>
            <a:r>
              <a:rPr lang="zh-CN" altLang="zh-CN">
                <a:solidFill>
                  <a:schemeClr val="bg1"/>
                </a:solidFill>
                <a:latin typeface="宋体" panose="02010600030101010101" pitchFamily="2" charset="-122"/>
              </a:rPr>
              <a:t>高亏格曲面切割方法研究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45DA633-4DDA-41CE-9697-EA800B4426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5644" y="5136439"/>
            <a:ext cx="3900429" cy="1569075"/>
          </a:xfrm>
        </p:spPr>
        <p:txBody>
          <a:bodyPr/>
          <a:lstStyle/>
          <a:p>
            <a:pPr algn="l">
              <a:buClr>
                <a:schemeClr val="folHlink"/>
              </a:buClr>
            </a:pPr>
            <a:r>
              <a:rPr lang="zh-CN" altLang="en-US" sz="2000" b="1" dirty="0">
                <a:latin typeface="宋体" panose="02010600030101010101" pitchFamily="2" charset="-122"/>
              </a:rPr>
              <a:t>答辩人：   </a:t>
            </a:r>
            <a:r>
              <a:rPr lang="zh-CN" altLang="zh-CN" sz="2000" b="1" dirty="0">
                <a:latin typeface="宋体" panose="02010600030101010101" pitchFamily="2" charset="-122"/>
              </a:rPr>
              <a:t>刘紫檀</a:t>
            </a:r>
            <a:r>
              <a:rPr lang="zh-CN" altLang="en-US" sz="2000" b="1" dirty="0">
                <a:latin typeface="宋体" panose="02010600030101010101" pitchFamily="2" charset="-122"/>
              </a:rPr>
              <a:t>  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algn="l">
              <a:buClr>
                <a:schemeClr val="folHlink"/>
              </a:buClr>
            </a:pPr>
            <a:r>
              <a:rPr lang="zh-CN" altLang="en-US" sz="2000" b="1" dirty="0">
                <a:latin typeface="宋体" panose="02010600030101010101" pitchFamily="2" charset="-122"/>
              </a:rPr>
              <a:t>指导老师： 刘利刚</a:t>
            </a:r>
            <a:r>
              <a:rPr lang="en-US" altLang="zh-CN" sz="2000" b="1" dirty="0">
                <a:latin typeface="宋体" panose="02010600030101010101" pitchFamily="2" charset="-122"/>
              </a:rPr>
              <a:t> </a:t>
            </a:r>
            <a:r>
              <a:rPr lang="zh-CN" altLang="en-US" sz="2000" b="1" dirty="0">
                <a:latin typeface="宋体" panose="02010600030101010101" pitchFamily="2" charset="-122"/>
              </a:rPr>
              <a:t>教授</a:t>
            </a:r>
          </a:p>
          <a:p>
            <a:pPr algn="l">
              <a:buClr>
                <a:schemeClr val="folHlink"/>
              </a:buClr>
            </a:pPr>
            <a:r>
              <a:rPr lang="zh-CN" altLang="en-US" sz="2000" b="1" dirty="0">
                <a:latin typeface="宋体" panose="02010600030101010101" pitchFamily="2" charset="-122"/>
              </a:rPr>
              <a:t>研究方向： 计算机图形学</a:t>
            </a:r>
            <a:endParaRPr lang="en-US" altLang="zh-CN" sz="2000" b="1" dirty="0">
              <a:latin typeface="宋体" panose="02010600030101010101" pitchFamily="2" charset="-122"/>
            </a:endParaRPr>
          </a:p>
          <a:p>
            <a:pPr algn="l">
              <a:buClr>
                <a:schemeClr val="folHlink"/>
              </a:buClr>
            </a:pPr>
            <a:r>
              <a:rPr lang="zh-CN" altLang="en-US" sz="2000" b="1" dirty="0">
                <a:latin typeface="宋体" panose="02010600030101010101" pitchFamily="2" charset="-122"/>
              </a:rPr>
              <a:t>答辩日期： 2021 年</a:t>
            </a:r>
            <a:r>
              <a:rPr lang="zh-CN" altLang="zh-CN" sz="2000" b="1" dirty="0">
                <a:latin typeface="宋体" panose="02010600030101010101" pitchFamily="2" charset="-122"/>
              </a:rPr>
              <a:t> </a:t>
            </a:r>
            <a:r>
              <a:rPr lang="zh-CN" altLang="en-US" sz="2000" b="1" dirty="0">
                <a:latin typeface="宋体" panose="02010600030101010101" pitchFamily="2" charset="-122"/>
              </a:rPr>
              <a:t>6 月 </a:t>
            </a:r>
            <a:r>
              <a:rPr lang="en-US" altLang="zh-CN" sz="2000" b="1" dirty="0">
                <a:latin typeface="宋体" panose="02010600030101010101" pitchFamily="2" charset="-122"/>
              </a:rPr>
              <a:t>4 </a:t>
            </a:r>
            <a:r>
              <a:rPr lang="zh-CN" altLang="en-US" sz="2000" b="1" dirty="0">
                <a:latin typeface="宋体" panose="02010600030101010101" pitchFamily="2" charset="-122"/>
              </a:rPr>
              <a:t>日</a:t>
            </a:r>
          </a:p>
          <a:p>
            <a:endParaRPr lang="zh-CN" altLang="en-US" sz="2000" b="1" dirty="0">
              <a:latin typeface="宋体" panose="02010600030101010101" pitchFamily="2" charset="-122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C8A3060-5BD7-4846-AB82-3561275D6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8138" y="430213"/>
            <a:ext cx="7173912" cy="112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/>
            <a:r>
              <a:rPr lang="zh-CN" altLang="en-US" sz="3600" b="1" baseline="0">
                <a:latin typeface="宋体" panose="02010600030101010101" pitchFamily="2" charset="-122"/>
              </a:rPr>
              <a:t>中国科学技术大学本科论文答辩</a:t>
            </a:r>
          </a:p>
        </p:txBody>
      </p:sp>
      <p:pic>
        <p:nvPicPr>
          <p:cNvPr id="4101" name="Picture 2" descr="C:\Users\chunxue\Desktop\QQ截图20160524093154.png">
            <a:extLst>
              <a:ext uri="{FF2B5EF4-FFF2-40B4-BE49-F238E27FC236}">
                <a16:creationId xmlns:a16="http://schemas.microsoft.com/office/drawing/2014/main" id="{6186C693-7A0F-43C3-873F-89741E937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050" y="330200"/>
            <a:ext cx="1333500" cy="1328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7175" descr="PPT内页副本1">
            <a:extLst>
              <a:ext uri="{FF2B5EF4-FFF2-40B4-BE49-F238E27FC236}">
                <a16:creationId xmlns:a16="http://schemas.microsoft.com/office/drawing/2014/main" id="{5F2F65AA-A4BE-42F7-BB54-488179E3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文本占位符 7177">
            <a:extLst>
              <a:ext uri="{FF2B5EF4-FFF2-40B4-BE49-F238E27FC236}">
                <a16:creationId xmlns:a16="http://schemas.microsoft.com/office/drawing/2014/main" id="{CC7C07C0-C630-46E9-BEDB-BF95A206B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sz="2800" u="sng" dirty="0">
                <a:ea typeface="楷体_GB2312" pitchFamily="49" charset="-122"/>
              </a:rPr>
              <a:t>如何计算柄圈并展开曲面？</a:t>
            </a:r>
            <a:endParaRPr lang="en-US" altLang="zh-CN" sz="2800" u="sng" dirty="0">
              <a:ea typeface="楷体_GB2312" pitchFamily="49" charset="-122"/>
            </a:endParaRPr>
          </a:p>
          <a:p>
            <a:pPr marL="914400" lvl="1" indent="-514350"/>
            <a:r>
              <a:rPr lang="zh-CN" altLang="en-US" sz="2400" dirty="0">
                <a:ea typeface="楷体_GB2312" pitchFamily="49" charset="-122"/>
              </a:rPr>
              <a:t>考虑计算一维最短同调基圈的问题，并且</a:t>
            </a:r>
            <a:endParaRPr lang="en-US" altLang="zh-CN" sz="2400" dirty="0">
              <a:ea typeface="楷体_GB2312" pitchFamily="49" charset="-122"/>
            </a:endParaRPr>
          </a:p>
          <a:p>
            <a:pPr marL="914400" lvl="1" indent="-514350"/>
            <a:r>
              <a:rPr lang="zh-CN" altLang="en-US" sz="2400" dirty="0">
                <a:ea typeface="楷体_GB2312" pitchFamily="49" charset="-122"/>
              </a:rPr>
              <a:t>尝试将此算法迁移到最短柄圈计算</a:t>
            </a:r>
            <a:endParaRPr lang="en-US" altLang="zh-CN" sz="2400" dirty="0">
              <a:ea typeface="楷体_GB2312" pitchFamily="49" charset="-122"/>
            </a:endParaRPr>
          </a:p>
          <a:p>
            <a:pPr marL="514350" indent="-514350">
              <a:buFont typeface="+mj-lt"/>
              <a:buAutoNum type="arabicPeriod"/>
            </a:pPr>
            <a:endParaRPr lang="zh-CN" altLang="zh-CN" sz="2800" dirty="0">
              <a:ea typeface="楷体_GB2312" pitchFamily="49" charset="-122"/>
            </a:endParaRPr>
          </a:p>
        </p:txBody>
      </p:sp>
      <p:sp>
        <p:nvSpPr>
          <p:cNvPr id="5123" name="标题 7178">
            <a:extLst>
              <a:ext uri="{FF2B5EF4-FFF2-40B4-BE49-F238E27FC236}">
                <a16:creationId xmlns:a16="http://schemas.microsoft.com/office/drawing/2014/main" id="{FFDCE1A3-8744-4437-B9D7-D242BCD99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029200" cy="563562"/>
          </a:xfrm>
        </p:spPr>
        <p:txBody>
          <a:bodyPr/>
          <a:lstStyle/>
          <a:p>
            <a:pPr algn="l"/>
            <a:r>
              <a:rPr lang="zh-CN" altLang="zh-CN" sz="4000" dirty="0">
                <a:solidFill>
                  <a:schemeClr val="bg1"/>
                </a:solidFill>
              </a:rPr>
              <a:t>问题</a:t>
            </a:r>
          </a:p>
        </p:txBody>
      </p:sp>
    </p:spTree>
    <p:extLst>
      <p:ext uri="{BB962C8B-B14F-4D97-AF65-F5344CB8AC3E}">
        <p14:creationId xmlns:p14="http://schemas.microsoft.com/office/powerpoint/2010/main" val="2938664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7175" descr="PPT内页副本1">
            <a:extLst>
              <a:ext uri="{FF2B5EF4-FFF2-40B4-BE49-F238E27FC236}">
                <a16:creationId xmlns:a16="http://schemas.microsoft.com/office/drawing/2014/main" id="{5F2F65AA-A4BE-42F7-BB54-488179E3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22" name="文本占位符 7177">
                <a:extLst>
                  <a:ext uri="{FF2B5EF4-FFF2-40B4-BE49-F238E27FC236}">
                    <a16:creationId xmlns:a16="http://schemas.microsoft.com/office/drawing/2014/main" id="{CC7C07C0-C630-46E9-BEDB-BF95A206B82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2800" dirty="0">
                    <a:ea typeface="楷体_GB2312" pitchFamily="49" charset="-122"/>
                  </a:rPr>
                  <a:t>一维同调群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80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zh-CN" altLang="en-US" sz="280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𝐾</m:t>
                        </m:r>
                      </m:e>
                    </m:d>
                    <m:r>
                      <a:rPr lang="en-US" altLang="zh-CN" sz="2800" b="0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≔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𝑍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zh-CN" altLang="en-US" sz="28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𝐾</m:t>
                        </m:r>
                      </m:e>
                    </m:d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/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dPr>
                      <m:e>
                        <m:r>
                          <a:rPr lang="zh-CN" altLang="en-US" sz="28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𝐾</m:t>
                        </m:r>
                      </m:e>
                    </m:d>
                  </m:oMath>
                </a14:m>
                <a:endParaRPr lang="en-US" altLang="zh-CN" sz="2800" dirty="0">
                  <a:ea typeface="楷体_GB2312" pitchFamily="49" charset="-122"/>
                </a:endParaRPr>
              </a:p>
              <a:p>
                <a:pPr lvl="1"/>
                <a:r>
                  <a:rPr lang="zh-CN" altLang="en-US" sz="2400" dirty="0">
                    <a:ea typeface="楷体_GB2312" pitchFamily="49" charset="-122"/>
                  </a:rPr>
                  <a:t>描述了一维“洞”的信息</a:t>
                </a:r>
                <a:endParaRPr lang="en-US" altLang="zh-CN" sz="2400" dirty="0">
                  <a:ea typeface="楷体_GB2312" pitchFamily="49" charset="-122"/>
                </a:endParaRPr>
              </a:p>
              <a:p>
                <a:endParaRPr lang="en-US" altLang="zh-CN" sz="2800" dirty="0">
                  <a:ea typeface="楷体_GB2312" pitchFamily="49" charset="-122"/>
                </a:endParaRPr>
              </a:p>
              <a:p>
                <a:endParaRPr lang="en-US" altLang="zh-CN" sz="2800" dirty="0">
                  <a:ea typeface="楷体_GB2312" pitchFamily="49" charset="-122"/>
                </a:endParaRPr>
              </a:p>
              <a:p>
                <a:endParaRPr lang="en-US" altLang="zh-CN" sz="2800" dirty="0"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5122" name="文本占位符 7177">
                <a:extLst>
                  <a:ext uri="{FF2B5EF4-FFF2-40B4-BE49-F238E27FC236}">
                    <a16:creationId xmlns:a16="http://schemas.microsoft.com/office/drawing/2014/main" id="{CC7C07C0-C630-46E9-BEDB-BF95A206B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333" t="-1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3" name="标题 7178">
            <a:extLst>
              <a:ext uri="{FF2B5EF4-FFF2-40B4-BE49-F238E27FC236}">
                <a16:creationId xmlns:a16="http://schemas.microsoft.com/office/drawing/2014/main" id="{FFDCE1A3-8744-4437-B9D7-D242BCD99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029200" cy="563562"/>
          </a:xfrm>
        </p:spPr>
        <p:txBody>
          <a:bodyPr/>
          <a:lstStyle/>
          <a:p>
            <a:pPr algn="l"/>
            <a:r>
              <a:rPr lang="zh-CN" altLang="zh-CN" sz="4000" dirty="0">
                <a:solidFill>
                  <a:schemeClr val="bg1"/>
                </a:solidFill>
              </a:rPr>
              <a:t>问题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35ADB3E-C0C9-4B47-A46E-B37C316B04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002" y="2743218"/>
            <a:ext cx="7960798" cy="3525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76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7175" descr="PPT内页副本1">
            <a:extLst>
              <a:ext uri="{FF2B5EF4-FFF2-40B4-BE49-F238E27FC236}">
                <a16:creationId xmlns:a16="http://schemas.microsoft.com/office/drawing/2014/main" id="{5F2F65AA-A4BE-42F7-BB54-488179E3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22" name="文本占位符 7177">
                <a:extLst>
                  <a:ext uri="{FF2B5EF4-FFF2-40B4-BE49-F238E27FC236}">
                    <a16:creationId xmlns:a16="http://schemas.microsoft.com/office/drawing/2014/main" id="{CC7C07C0-C630-46E9-BEDB-BF95A206B82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2800" dirty="0">
                    <a:ea typeface="楷体_GB2312" pitchFamily="49" charset="-122"/>
                  </a:rPr>
                  <a:t>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800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800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800" dirty="0"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a:rPr lang="zh-CN" altLang="en-US" sz="2800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𝐾</m:t>
                    </m:r>
                    <m:r>
                      <a:rPr lang="en-US" altLang="zh-CN" sz="2800" dirty="0">
                        <a:latin typeface="Cambria Math" panose="02040503050406030204" pitchFamily="18" charset="0"/>
                        <a:ea typeface="楷体_GB2312" pitchFamily="49" charset="-122"/>
                      </a:rPr>
                      <m:t>;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800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ℤ</m:t>
                        </m:r>
                      </m:e>
                      <m:sub>
                        <m:r>
                          <a:rPr lang="en-US" altLang="zh-CN" sz="2800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800" dirty="0">
                        <a:latin typeface="Cambria Math" panose="02040503050406030204" pitchFamily="18" charset="0"/>
                        <a:ea typeface="楷体_GB2312" pitchFamily="49" charset="-122"/>
                      </a:rPr>
                      <m:t>) </m:t>
                    </m:r>
                  </m:oMath>
                </a14:m>
                <a:r>
                  <a:rPr lang="zh-CN" altLang="en-US" sz="2800" dirty="0">
                    <a:ea typeface="楷体_GB2312" pitchFamily="49" charset="-122"/>
                  </a:rPr>
                  <a:t>的最优基</a:t>
                </a:r>
                <a:endParaRPr lang="en-US" altLang="zh-CN" sz="2800" dirty="0">
                  <a:ea typeface="楷体_GB2312" pitchFamily="49" charset="-122"/>
                </a:endParaRPr>
              </a:p>
              <a:p>
                <a:pPr lvl="1"/>
                <a:r>
                  <a:rPr lang="zh-CN" altLang="en-US" sz="2400" dirty="0">
                    <a:ea typeface="楷体_GB2312" pitchFamily="49" charset="-122"/>
                  </a:rPr>
                  <a:t>在每个等价类中总长度最短的路径集合</a:t>
                </a:r>
                <a:endParaRPr lang="en-US" altLang="zh-CN" sz="2400" dirty="0">
                  <a:ea typeface="楷体_GB2312" pitchFamily="49" charset="-122"/>
                </a:endParaRPr>
              </a:p>
              <a:p>
                <a:endParaRPr lang="en-US" altLang="zh-CN" dirty="0">
                  <a:ea typeface="楷体_GB2312" pitchFamily="49" charset="-122"/>
                </a:endParaRPr>
              </a:p>
              <a:p>
                <a:endParaRPr lang="en-US" altLang="zh-CN" sz="2800" dirty="0"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5122" name="文本占位符 7177">
                <a:extLst>
                  <a:ext uri="{FF2B5EF4-FFF2-40B4-BE49-F238E27FC236}">
                    <a16:creationId xmlns:a16="http://schemas.microsoft.com/office/drawing/2014/main" id="{CC7C07C0-C630-46E9-BEDB-BF95A206B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333" t="-1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3" name="标题 7178">
            <a:extLst>
              <a:ext uri="{FF2B5EF4-FFF2-40B4-BE49-F238E27FC236}">
                <a16:creationId xmlns:a16="http://schemas.microsoft.com/office/drawing/2014/main" id="{FFDCE1A3-8744-4437-B9D7-D242BCD99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029200" cy="563562"/>
          </a:xfrm>
        </p:spPr>
        <p:txBody>
          <a:bodyPr/>
          <a:lstStyle/>
          <a:p>
            <a:pPr algn="l"/>
            <a:r>
              <a:rPr lang="zh-CN" altLang="en-US" sz="4000" dirty="0">
                <a:solidFill>
                  <a:schemeClr val="bg1"/>
                </a:solidFill>
              </a:rPr>
              <a:t>工作与结果</a:t>
            </a:r>
            <a:endParaRPr lang="zh-CN" altLang="zh-CN" sz="40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F4A05B0-F6F8-4F80-A117-ECDE35FDB033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51132" y="2281646"/>
            <a:ext cx="1689846" cy="35909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8B27E71-E167-4D3A-A3D6-A2C0BDE8025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70166" y="3962004"/>
            <a:ext cx="1689845" cy="359092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9FA2D9-9123-457B-84FA-98C969C8742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88729" y="3962005"/>
            <a:ext cx="1689845" cy="359092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ED3F362-32FD-4D2C-9CF6-E8BF5F463CA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788729" y="2272160"/>
            <a:ext cx="1689845" cy="3590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251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7175" descr="PPT内页副本1">
            <a:extLst>
              <a:ext uri="{FF2B5EF4-FFF2-40B4-BE49-F238E27FC236}">
                <a16:creationId xmlns:a16="http://schemas.microsoft.com/office/drawing/2014/main" id="{5F2F65AA-A4BE-42F7-BB54-488179E3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22" name="文本占位符 7177">
                <a:extLst>
                  <a:ext uri="{FF2B5EF4-FFF2-40B4-BE49-F238E27FC236}">
                    <a16:creationId xmlns:a16="http://schemas.microsoft.com/office/drawing/2014/main" id="{CC7C07C0-C630-46E9-BEDB-BF95A206B82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2800" dirty="0">
                    <a:ea typeface="楷体_GB2312" pitchFamily="49" charset="-122"/>
                  </a:rPr>
                  <a:t>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800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800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800" dirty="0"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a:rPr lang="zh-CN" altLang="en-US" sz="2800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𝐾</m:t>
                    </m:r>
                    <m:r>
                      <a:rPr lang="en-US" altLang="zh-CN" sz="2800" dirty="0">
                        <a:latin typeface="Cambria Math" panose="02040503050406030204" pitchFamily="18" charset="0"/>
                        <a:ea typeface="楷体_GB2312" pitchFamily="49" charset="-122"/>
                      </a:rPr>
                      <m:t>;</m:t>
                    </m:r>
                    <m:sSub>
                      <m:sSub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800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ℤ</m:t>
                        </m:r>
                      </m:e>
                      <m:sub>
                        <m:r>
                          <a:rPr lang="en-US" altLang="zh-CN" sz="2800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800" dirty="0">
                        <a:latin typeface="Cambria Math" panose="02040503050406030204" pitchFamily="18" charset="0"/>
                        <a:ea typeface="楷体_GB2312" pitchFamily="49" charset="-122"/>
                      </a:rPr>
                      <m:t>) </m:t>
                    </m:r>
                  </m:oMath>
                </a14:m>
                <a:r>
                  <a:rPr lang="zh-CN" altLang="en-US" sz="2800" dirty="0">
                    <a:ea typeface="楷体_GB2312" pitchFamily="49" charset="-122"/>
                  </a:rPr>
                  <a:t>的最优基</a:t>
                </a:r>
                <a:endParaRPr lang="en-US" altLang="zh-CN" sz="2800" dirty="0">
                  <a:ea typeface="楷体_GB2312" pitchFamily="49" charset="-122"/>
                </a:endParaRPr>
              </a:p>
              <a:p>
                <a:pPr lvl="1"/>
                <a:r>
                  <a:rPr lang="zh-CN" altLang="en-US" sz="2400" dirty="0">
                    <a:ea typeface="楷体_GB2312" pitchFamily="49" charset="-122"/>
                  </a:rPr>
                  <a:t>在每个等价类中总长度最短的路径集合</a:t>
                </a:r>
                <a:endParaRPr lang="en-US" altLang="zh-CN" sz="2400" dirty="0"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5122" name="文本占位符 7177">
                <a:extLst>
                  <a:ext uri="{FF2B5EF4-FFF2-40B4-BE49-F238E27FC236}">
                    <a16:creationId xmlns:a16="http://schemas.microsoft.com/office/drawing/2014/main" id="{CC7C07C0-C630-46E9-BEDB-BF95A206B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333" t="-14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3" name="标题 7178">
            <a:extLst>
              <a:ext uri="{FF2B5EF4-FFF2-40B4-BE49-F238E27FC236}">
                <a16:creationId xmlns:a16="http://schemas.microsoft.com/office/drawing/2014/main" id="{FFDCE1A3-8744-4437-B9D7-D242BCD99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029200" cy="563562"/>
          </a:xfrm>
        </p:spPr>
        <p:txBody>
          <a:bodyPr/>
          <a:lstStyle/>
          <a:p>
            <a:pPr algn="l"/>
            <a:r>
              <a:rPr lang="zh-CN" altLang="en-US" sz="4000" dirty="0">
                <a:solidFill>
                  <a:schemeClr val="bg1"/>
                </a:solidFill>
              </a:rPr>
              <a:t>工作与结果</a:t>
            </a:r>
            <a:endParaRPr lang="zh-CN" altLang="zh-CN" sz="4000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D43F8B-3F3C-4C49-99F3-CE0B0253E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30" y="3324577"/>
            <a:ext cx="2170296" cy="232531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4D8783E-712C-4AEB-93FD-990145EBF365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677" y="4238975"/>
            <a:ext cx="2170296" cy="232531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15C4ABA-D2FC-4B8E-9E55-8090D5975CE3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354421"/>
            <a:ext cx="2170295" cy="22925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7E6D91B-6BAD-48E0-ACEF-8564F0087171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324" y="4093184"/>
            <a:ext cx="2170296" cy="2325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092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7175" descr="PPT内页副本1">
            <a:extLst>
              <a:ext uri="{FF2B5EF4-FFF2-40B4-BE49-F238E27FC236}">
                <a16:creationId xmlns:a16="http://schemas.microsoft.com/office/drawing/2014/main" id="{5F2F65AA-A4BE-42F7-BB54-488179E3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22" name="文本占位符 7177">
                <a:extLst>
                  <a:ext uri="{FF2B5EF4-FFF2-40B4-BE49-F238E27FC236}">
                    <a16:creationId xmlns:a16="http://schemas.microsoft.com/office/drawing/2014/main" id="{CC7C07C0-C630-46E9-BEDB-BF95A206B82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2800" dirty="0">
                    <a:ea typeface="楷体_GB2312" pitchFamily="49" charset="-122"/>
                  </a:rPr>
                  <a:t>步骤</a:t>
                </a:r>
                <a:endParaRPr lang="en-US" altLang="zh-CN" sz="2800" dirty="0">
                  <a:ea typeface="楷体_GB2312" pitchFamily="49" charset="-12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i="0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ℤ</m:t>
                        </m:r>
                      </m:e>
                      <m:sub>
                        <m:r>
                          <a:rPr lang="en-US" altLang="zh-CN" sz="2400" i="0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ea typeface="楷体_GB2312" pitchFamily="49" charset="-122"/>
                  </a:rPr>
                  <a:t> </a:t>
                </a:r>
                <a:r>
                  <a:rPr lang="zh-CN" altLang="en-US" sz="2400" dirty="0">
                    <a:ea typeface="楷体_GB2312" pitchFamily="49" charset="-122"/>
                  </a:rPr>
                  <a:t>下闭链群，边缘群和同调群为线性空间，构造其基表示</a:t>
                </a:r>
                <a:endParaRPr lang="en-US" altLang="zh-CN" sz="2400" dirty="0">
                  <a:ea typeface="楷体_GB2312" pitchFamily="49" charset="-12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sz="2400" dirty="0">
                    <a:ea typeface="楷体_GB2312" pitchFamily="49" charset="-122"/>
                  </a:rPr>
                  <a:t>利用该表示标注每个圈，用于快速判断两个圈是否为同调的</a:t>
                </a:r>
                <a:endParaRPr lang="en-US" altLang="zh-CN" sz="2400" dirty="0">
                  <a:ea typeface="楷体_GB2312" pitchFamily="49" charset="-12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sz="2400" dirty="0">
                    <a:ea typeface="楷体_GB2312" pitchFamily="49" charset="-122"/>
                  </a:rPr>
                  <a:t>遍历每个点，对每个点求其最短路径生成树，将其剩余边构成的圈加入候选圈集合</a:t>
                </a:r>
                <a:endParaRPr lang="en-US" altLang="zh-CN" sz="2400" dirty="0">
                  <a:ea typeface="楷体_GB2312" pitchFamily="49" charset="-12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sz="2400" dirty="0">
                    <a:ea typeface="楷体_GB2312" pitchFamily="49" charset="-122"/>
                  </a:rPr>
                  <a:t>对于所有候选圈集合中的圈，前 </a:t>
                </a:r>
                <a:r>
                  <a:rPr lang="en-US" altLang="zh-CN" sz="2400" dirty="0">
                    <a:ea typeface="楷体_GB2312" pitchFamily="49" charset="-122"/>
                  </a:rPr>
                  <a:t>2g </a:t>
                </a:r>
                <a:r>
                  <a:rPr lang="zh-CN" altLang="en-US" sz="2400" dirty="0">
                    <a:ea typeface="楷体_GB2312" pitchFamily="49" charset="-122"/>
                  </a:rPr>
                  <a:t>个彼此不同调的圈即为所求</a:t>
                </a:r>
                <a:endParaRPr lang="en-US" altLang="zh-CN" sz="2400" dirty="0">
                  <a:ea typeface="楷体_GB2312" pitchFamily="49" charset="-12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endParaRPr lang="en-US" altLang="zh-CN" sz="2400" dirty="0"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5122" name="文本占位符 7177">
                <a:extLst>
                  <a:ext uri="{FF2B5EF4-FFF2-40B4-BE49-F238E27FC236}">
                    <a16:creationId xmlns:a16="http://schemas.microsoft.com/office/drawing/2014/main" id="{CC7C07C0-C630-46E9-BEDB-BF95A206B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1333" t="-1482" r="-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3" name="标题 7178">
            <a:extLst>
              <a:ext uri="{FF2B5EF4-FFF2-40B4-BE49-F238E27FC236}">
                <a16:creationId xmlns:a16="http://schemas.microsoft.com/office/drawing/2014/main" id="{FFDCE1A3-8744-4437-B9D7-D242BCD99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029200" cy="563562"/>
          </a:xfrm>
        </p:spPr>
        <p:txBody>
          <a:bodyPr/>
          <a:lstStyle/>
          <a:p>
            <a:pPr algn="l"/>
            <a:r>
              <a:rPr lang="zh-CN" altLang="en-US" sz="4000" dirty="0">
                <a:solidFill>
                  <a:schemeClr val="bg1"/>
                </a:solidFill>
              </a:rPr>
              <a:t>工作与结果</a:t>
            </a:r>
            <a:endParaRPr lang="zh-CN" altLang="zh-C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4037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7175" descr="PPT内页副本1">
            <a:extLst>
              <a:ext uri="{FF2B5EF4-FFF2-40B4-BE49-F238E27FC236}">
                <a16:creationId xmlns:a16="http://schemas.microsoft.com/office/drawing/2014/main" id="{5F2F65AA-A4BE-42F7-BB54-488179E3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122" name="文本占位符 7177">
                <a:extLst>
                  <a:ext uri="{FF2B5EF4-FFF2-40B4-BE49-F238E27FC236}">
                    <a16:creationId xmlns:a16="http://schemas.microsoft.com/office/drawing/2014/main" id="{CC7C07C0-C630-46E9-BEDB-BF95A206B82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2400" dirty="0">
                    <a:ea typeface="楷体_GB2312" pitchFamily="49" charset="-122"/>
                  </a:rPr>
                  <a:t>考虑可定向闭曲面 </a:t>
                </a:r>
                <a:r>
                  <a:rPr lang="en-US" altLang="zh-CN" sz="2400" dirty="0">
                    <a:ea typeface="楷体_GB2312" pitchFamily="49" charset="-122"/>
                  </a:rPr>
                  <a:t>M </a:t>
                </a:r>
                <a:r>
                  <a:rPr lang="zh-CN" altLang="en-US" sz="2400" dirty="0">
                    <a:ea typeface="楷体_GB2312" pitchFamily="49" charset="-122"/>
                  </a:rPr>
                  <a:t>嵌入</a:t>
                </a:r>
                <a14:m>
                  <m:oMath xmlns:m="http://schemas.openxmlformats.org/officeDocument/2006/math">
                    <m:r>
                      <a:rPr lang="en-US" altLang="zh-CN" sz="2400" b="0" i="0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zh-CN" altLang="en-US" sz="2400" dirty="0">
                    <a:ea typeface="楷体_GB2312" pitchFamily="49" charset="-122"/>
                  </a:rPr>
                  <a:t> 后的内部 </a:t>
                </a:r>
                <a:r>
                  <a:rPr lang="en-US" altLang="zh-CN" sz="2400" dirty="0">
                    <a:ea typeface="楷体_GB2312" pitchFamily="49" charset="-122"/>
                  </a:rPr>
                  <a:t>I </a:t>
                </a:r>
                <a:r>
                  <a:rPr lang="zh-CN" altLang="en-US" sz="2400" dirty="0">
                    <a:ea typeface="楷体_GB2312" pitchFamily="49" charset="-122"/>
                  </a:rPr>
                  <a:t>和外部 </a:t>
                </a:r>
                <a:r>
                  <a:rPr lang="en-US" altLang="zh-CN" sz="2400" dirty="0">
                    <a:ea typeface="楷体_GB2312" pitchFamily="49" charset="-122"/>
                  </a:rPr>
                  <a:t>O</a:t>
                </a:r>
              </a:p>
              <a:p>
                <a:pPr lvl="1"/>
                <a:r>
                  <a:rPr lang="zh-CN" altLang="en-US" sz="2000" dirty="0">
                    <a:ea typeface="楷体_GB2312" pitchFamily="49" charset="-122"/>
                  </a:rPr>
                  <a:t>记</a:t>
                </a:r>
                <a14:m>
                  <m:oMath xmlns:m="http://schemas.openxmlformats.org/officeDocument/2006/math">
                    <m:r>
                      <a:rPr lang="en-US" altLang="zh-CN" sz="2000" b="0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 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𝕀</m:t>
                    </m:r>
                    <m:r>
                      <a:rPr lang="en-US" altLang="zh-CN" sz="20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altLang="zh-CN" sz="2000" i="0" dirty="0" smtClean="0">
                        <a:latin typeface="Cambria Math" panose="02040503050406030204" pitchFamily="18" charset="0"/>
                      </a:rPr>
                      <m:t>∪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zh-CN" altLang="en-US" sz="2000" dirty="0">
                    <a:ea typeface="楷体_GB2312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𝕆</m:t>
                    </m:r>
                    <m:r>
                      <a:rPr lang="en-US" altLang="zh-CN" sz="2000" i="0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altLang="zh-CN" sz="2000" i="0" dirty="0" smtClean="0">
                        <a:latin typeface="Cambria Math" panose="02040503050406030204" pitchFamily="18" charset="0"/>
                      </a:rPr>
                      <m:t>∪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altLang="zh-CN" sz="2400" dirty="0">
                  <a:ea typeface="楷体_GB2312" pitchFamily="49" charset="-122"/>
                </a:endParaRPr>
              </a:p>
              <a:p>
                <a:r>
                  <a:rPr lang="zh-CN" altLang="en-US" sz="2400" dirty="0">
                    <a:ea typeface="楷体_GB2312" pitchFamily="49" charset="-122"/>
                  </a:rPr>
                  <a:t>𝑐 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𝑍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𝑀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)</m:t>
                    </m:r>
                  </m:oMath>
                </a14:m>
                <a:r>
                  <a:rPr lang="zh-CN" altLang="en-US" sz="2400" dirty="0">
                    <a:ea typeface="楷体_GB2312" pitchFamily="49" charset="-122"/>
                  </a:rPr>
                  <a:t>，𝑐 是柄圈，如果 𝑐 ∈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𝕀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) </m:t>
                    </m:r>
                  </m:oMath>
                </a14:m>
                <a:r>
                  <a:rPr lang="zh-CN" altLang="en-US" sz="2400" dirty="0">
                    <a:ea typeface="楷体_GB2312" pitchFamily="49" charset="-122"/>
                  </a:rPr>
                  <a:t>且 𝑐 ∉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𝐵</m:t>
                        </m:r>
                      </m:e>
                      <m:sub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𝕆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)</m:t>
                    </m:r>
                  </m:oMath>
                </a14:m>
                <a:endParaRPr lang="en-US" altLang="zh-CN" sz="2400" dirty="0">
                  <a:ea typeface="楷体_GB2312" pitchFamily="49" charset="-122"/>
                </a:endParaRPr>
              </a:p>
              <a:p>
                <a:pPr lvl="1"/>
                <a:r>
                  <a:rPr lang="zh-CN" altLang="en-US" sz="2000" dirty="0">
                    <a:ea typeface="楷体_GB2312" pitchFamily="49" charset="-122"/>
                  </a:rPr>
                  <a:t>图中绿色</a:t>
                </a:r>
                <a:endParaRPr lang="en-US" altLang="zh-CN" sz="2000" dirty="0">
                  <a:ea typeface="楷体_GB2312" pitchFamily="49" charset="-122"/>
                </a:endParaRPr>
              </a:p>
              <a:p>
                <a:endParaRPr lang="en-US" altLang="zh-CN" sz="2400" dirty="0">
                  <a:ea typeface="楷体_GB2312" pitchFamily="49" charset="-122"/>
                </a:endParaRPr>
              </a:p>
            </p:txBody>
          </p:sp>
        </mc:Choice>
        <mc:Fallback>
          <p:sp>
            <p:nvSpPr>
              <p:cNvPr id="5122" name="文本占位符 7177">
                <a:extLst>
                  <a:ext uri="{FF2B5EF4-FFF2-40B4-BE49-F238E27FC236}">
                    <a16:creationId xmlns:a16="http://schemas.microsoft.com/office/drawing/2014/main" id="{CC7C07C0-C630-46E9-BEDB-BF95A206B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63" t="-1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3" name="标题 7178">
            <a:extLst>
              <a:ext uri="{FF2B5EF4-FFF2-40B4-BE49-F238E27FC236}">
                <a16:creationId xmlns:a16="http://schemas.microsoft.com/office/drawing/2014/main" id="{FFDCE1A3-8744-4437-B9D7-D242BCD99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029200" cy="563562"/>
          </a:xfrm>
        </p:spPr>
        <p:txBody>
          <a:bodyPr/>
          <a:lstStyle/>
          <a:p>
            <a:pPr algn="l"/>
            <a:r>
              <a:rPr lang="zh-CN" altLang="en-US" sz="4000" dirty="0">
                <a:solidFill>
                  <a:schemeClr val="bg1"/>
                </a:solidFill>
              </a:rPr>
              <a:t>工作与结果</a:t>
            </a:r>
            <a:endParaRPr lang="zh-CN" altLang="zh-CN" sz="4000" dirty="0">
              <a:solidFill>
                <a:schemeClr val="bg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0CD9128-A8AF-4C8B-BAE4-9583AD854A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884" y="3438487"/>
            <a:ext cx="3338231" cy="274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706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7175" descr="PPT内页副本1">
            <a:extLst>
              <a:ext uri="{FF2B5EF4-FFF2-40B4-BE49-F238E27FC236}">
                <a16:creationId xmlns:a16="http://schemas.microsoft.com/office/drawing/2014/main" id="{5F2F65AA-A4BE-42F7-BB54-488179E3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22" name="文本占位符 7177">
                <a:extLst>
                  <a:ext uri="{FF2B5EF4-FFF2-40B4-BE49-F238E27FC236}">
                    <a16:creationId xmlns:a16="http://schemas.microsoft.com/office/drawing/2014/main" id="{CC7C07C0-C630-46E9-BEDB-BF95A206B82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2400" dirty="0">
                    <a:ea typeface="楷体_GB2312" pitchFamily="49" charset="-122"/>
                  </a:rPr>
                  <a:t>尝试使用前述算法的思路求解，通过</a:t>
                </a:r>
                <a:endParaRPr lang="en-US" altLang="zh-CN" sz="2400" dirty="0">
                  <a:ea typeface="楷体_GB2312" pitchFamily="49" charset="-12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sz="2000" dirty="0">
                    <a:ea typeface="楷体_GB2312" pitchFamily="49" charset="-122"/>
                  </a:rPr>
                  <a:t>对 𝕆 进行三角剖分，得到 𝕆 的、有许多 </a:t>
                </a:r>
                <a:r>
                  <a:rPr lang="en-US" altLang="zh-CN" sz="2000" dirty="0">
                    <a:ea typeface="楷体_GB2312" pitchFamily="49" charset="-122"/>
                  </a:rPr>
                  <a:t>3-</a:t>
                </a:r>
                <a:r>
                  <a:rPr lang="zh-CN" altLang="en-US" sz="2000" dirty="0">
                    <a:ea typeface="楷体_GB2312" pitchFamily="49" charset="-122"/>
                  </a:rPr>
                  <a:t>单形（四面体）的单复形表示</a:t>
                </a:r>
                <a:endParaRPr lang="en-US" altLang="zh-CN" sz="2000" dirty="0">
                  <a:ea typeface="楷体_GB2312" pitchFamily="49" charset="-122"/>
                </a:endParaRPr>
              </a:p>
              <a:p>
                <a:pPr marL="914400" lvl="1" indent="-457200">
                  <a:buFont typeface="+mj-lt"/>
                  <a:buAutoNum type="arabicPeriod"/>
                </a:pPr>
                <a:r>
                  <a:rPr lang="zh-CN" altLang="en-US" sz="2000" dirty="0">
                    <a:ea typeface="楷体_GB2312" pitchFamily="49" charset="-122"/>
                  </a:rPr>
                  <a:t>利用计算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zh-CN" altLang="en-US" sz="20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 (</m:t>
                    </m:r>
                    <m:r>
                      <a:rPr lang="zh-CN" altLang="en-US" sz="20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𝐾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;</m:t>
                    </m:r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ℤ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 dirty="0">
                        <a:latin typeface="Cambria Math" panose="02040503050406030204" pitchFamily="18" charset="0"/>
                        <a:ea typeface="楷体_GB2312" pitchFamily="49" charset="-122"/>
                      </a:rPr>
                      <m:t>) </m:t>
                    </m:r>
                  </m:oMath>
                </a14:m>
                <a:r>
                  <a:rPr lang="zh-CN" altLang="en-US" sz="2000" dirty="0">
                    <a:ea typeface="楷体_GB2312" pitchFamily="49" charset="-122"/>
                  </a:rPr>
                  <a:t> 的最优基的技术，计算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dirty="0"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m:rPr>
                        <m:nor/>
                      </m:rPr>
                      <a:rPr lang="zh-CN" altLang="en-US" sz="2000" dirty="0">
                        <a:ea typeface="楷体_GB2312" pitchFamily="49" charset="-122"/>
                      </a:rPr>
                      <m:t>𝕆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楷体_GB2312" pitchFamily="49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楷体_GB2312" pitchFamily="49" charset="-122"/>
                  </a:rPr>
                  <a:t> 的一组基，并且筛选时只选择在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dirty="0"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m:rPr>
                        <m:nor/>
                      </m:rPr>
                      <a:rPr lang="en-US" altLang="zh-CN" sz="2000" b="0" i="0" dirty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M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楷体_GB2312" pitchFamily="49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ea typeface="楷体_GB2312" pitchFamily="49" charset="-122"/>
                  </a:rPr>
                  <a:t> 上的圈</a:t>
                </a:r>
                <a:endParaRPr lang="en-US" altLang="zh-CN" sz="2000" dirty="0">
                  <a:ea typeface="楷体_GB2312" pitchFamily="49" charset="-122"/>
                </a:endParaRPr>
              </a:p>
              <a:p>
                <a:pPr marL="514350" indent="-457200"/>
                <a:r>
                  <a:rPr lang="zh-CN" altLang="en-US" sz="2400" dirty="0">
                    <a:ea typeface="楷体_GB2312" pitchFamily="49" charset="-122"/>
                  </a:rPr>
                  <a:t>由于算法时间复杂度问题未完成 </a:t>
                </a:r>
                <a:r>
                  <a:rPr lang="en-US" altLang="zh-CN" sz="2400" dirty="0">
                    <a:ea typeface="楷体_GB2312" pitchFamily="49" charset="-122"/>
                  </a:rPr>
                  <a:t>2</a:t>
                </a:r>
              </a:p>
              <a:p>
                <a:pPr marL="514350" indent="-457200">
                  <a:buFont typeface="+mj-lt"/>
                  <a:buAutoNum type="arabicPeriod"/>
                </a:pPr>
                <a:endParaRPr lang="en-US" altLang="zh-CN" sz="2400" dirty="0"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5122" name="文本占位符 7177">
                <a:extLst>
                  <a:ext uri="{FF2B5EF4-FFF2-40B4-BE49-F238E27FC236}">
                    <a16:creationId xmlns:a16="http://schemas.microsoft.com/office/drawing/2014/main" id="{CC7C07C0-C630-46E9-BEDB-BF95A206B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963" t="-1078" r="-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3" name="标题 7178">
            <a:extLst>
              <a:ext uri="{FF2B5EF4-FFF2-40B4-BE49-F238E27FC236}">
                <a16:creationId xmlns:a16="http://schemas.microsoft.com/office/drawing/2014/main" id="{FFDCE1A3-8744-4437-B9D7-D242BCD99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029200" cy="563562"/>
          </a:xfrm>
        </p:spPr>
        <p:txBody>
          <a:bodyPr/>
          <a:lstStyle/>
          <a:p>
            <a:pPr algn="l"/>
            <a:r>
              <a:rPr lang="zh-CN" altLang="en-US" sz="4000" dirty="0">
                <a:solidFill>
                  <a:schemeClr val="bg1"/>
                </a:solidFill>
              </a:rPr>
              <a:t>工作与结果</a:t>
            </a:r>
            <a:endParaRPr lang="zh-CN" altLang="zh-CN" sz="4000" dirty="0">
              <a:solidFill>
                <a:schemeClr val="bg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AEF190-EFC1-4ED1-B65A-FC3F035E341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010" y="3824110"/>
            <a:ext cx="3104990" cy="28855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60732F7-0B24-45BC-8671-42EF9FD2AA2D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124" y="3833455"/>
            <a:ext cx="3104990" cy="3054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942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7175" descr="PPT内页副本1">
            <a:extLst>
              <a:ext uri="{FF2B5EF4-FFF2-40B4-BE49-F238E27FC236}">
                <a16:creationId xmlns:a16="http://schemas.microsoft.com/office/drawing/2014/main" id="{5F2F65AA-A4BE-42F7-BB54-488179E3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22" name="文本占位符 7177">
                <a:extLst>
                  <a:ext uri="{FF2B5EF4-FFF2-40B4-BE49-F238E27FC236}">
                    <a16:creationId xmlns:a16="http://schemas.microsoft.com/office/drawing/2014/main" id="{CC7C07C0-C630-46E9-BEDB-BF95A206B82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400050"/>
                <a:r>
                  <a:rPr lang="zh-CN" altLang="en-US" sz="2400" dirty="0">
                    <a:ea typeface="楷体_GB2312" pitchFamily="49" charset="-122"/>
                  </a:rPr>
                  <a:t>探究了高亏格曲面网格割缝优化问题</a:t>
                </a:r>
                <a:endParaRPr lang="en-US" altLang="zh-CN" sz="2400" dirty="0">
                  <a:ea typeface="楷体_GB2312" pitchFamily="49" charset="-122"/>
                </a:endParaRPr>
              </a:p>
              <a:p>
                <a:pPr marL="800100" lvl="1"/>
                <a:r>
                  <a:rPr lang="zh-CN" altLang="en-US" sz="2000" dirty="0">
                    <a:ea typeface="楷体_GB2312" pitchFamily="49" charset="-122"/>
                  </a:rPr>
                  <a:t>实现了计算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𝐻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dirty="0">
                        <a:latin typeface="Cambria Math" panose="02040503050406030204" pitchFamily="18" charset="0"/>
                        <a:ea typeface="楷体_GB2312" pitchFamily="49" charset="-122"/>
                      </a:rPr>
                      <m:t>(</m:t>
                    </m:r>
                    <m:r>
                      <a:rPr lang="zh-CN" altLang="en-US" sz="2000" dirty="0">
                        <a:latin typeface="Cambria Math" panose="02040503050406030204" pitchFamily="18" charset="0"/>
                        <a:ea typeface="楷体_GB2312" pitchFamily="49" charset="-122"/>
                      </a:rPr>
                      <m:t>𝐾</m:t>
                    </m:r>
                    <m:r>
                      <a:rPr lang="en-US" altLang="zh-CN" sz="2000" dirty="0">
                        <a:latin typeface="Cambria Math" panose="02040503050406030204" pitchFamily="18" charset="0"/>
                        <a:ea typeface="楷体_GB2312" pitchFamily="49" charset="-122"/>
                      </a:rPr>
                      <m:t>;</m:t>
                    </m:r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ℤ</m:t>
                        </m:r>
                      </m:e>
                      <m:sub>
                        <m:r>
                          <a:rPr lang="en-US" altLang="zh-CN" sz="2000" dirty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000" dirty="0">
                        <a:latin typeface="Cambria Math" panose="02040503050406030204" pitchFamily="18" charset="0"/>
                        <a:ea typeface="楷体_GB2312" pitchFamily="49" charset="-122"/>
                      </a:rPr>
                      <m:t>) </m:t>
                    </m:r>
                  </m:oMath>
                </a14:m>
                <a:r>
                  <a:rPr lang="zh-CN" altLang="en-US" sz="2000" dirty="0">
                    <a:ea typeface="楷体_GB2312" pitchFamily="49" charset="-122"/>
                  </a:rPr>
                  <a:t>的最优基的算法</a:t>
                </a:r>
                <a:endParaRPr lang="en-US" altLang="zh-CN" sz="2000" dirty="0">
                  <a:ea typeface="楷体_GB2312" pitchFamily="49" charset="-122"/>
                </a:endParaRPr>
              </a:p>
              <a:p>
                <a:pPr marL="800100" lvl="1"/>
                <a:r>
                  <a:rPr lang="zh-CN" altLang="en-US" sz="2000" dirty="0">
                    <a:ea typeface="楷体_GB2312" pitchFamily="49" charset="-122"/>
                  </a:rPr>
                  <a:t>探究了此算法迁移到最短柄圈计算的可能性</a:t>
                </a:r>
                <a:endParaRPr lang="en-US" altLang="zh-CN" sz="2000" dirty="0">
                  <a:ea typeface="楷体_GB2312" pitchFamily="49" charset="-122"/>
                </a:endParaRPr>
              </a:p>
              <a:p>
                <a:pPr marL="400050"/>
                <a:endParaRPr lang="en-US" altLang="zh-CN" sz="2400" dirty="0">
                  <a:ea typeface="楷体_GB2312" pitchFamily="49" charset="-122"/>
                </a:endParaRPr>
              </a:p>
              <a:p>
                <a:pPr marL="400050"/>
                <a:r>
                  <a:rPr lang="zh-CN" altLang="en-US" sz="2400" dirty="0">
                    <a:ea typeface="楷体_GB2312" pitchFamily="49" charset="-122"/>
                  </a:rPr>
                  <a:t>所述方法有诸多不足</a:t>
                </a:r>
                <a:endParaRPr lang="en-US" altLang="zh-CN" sz="2400" dirty="0">
                  <a:ea typeface="楷体_GB2312" pitchFamily="49" charset="-122"/>
                </a:endParaRPr>
              </a:p>
              <a:p>
                <a:pPr marL="800100" lvl="1"/>
                <a:r>
                  <a:rPr lang="zh-CN" altLang="en-US" sz="2000" b="1" dirty="0">
                    <a:ea typeface="楷体_GB2312" pitchFamily="49" charset="-122"/>
                  </a:rPr>
                  <a:t>时间复杂度</a:t>
                </a:r>
                <a:endParaRPr lang="en-US" altLang="zh-CN" sz="2000" dirty="0">
                  <a:ea typeface="楷体_GB2312" pitchFamily="49" charset="-122"/>
                </a:endParaRPr>
              </a:p>
              <a:p>
                <a:pPr marL="800100" lvl="1"/>
                <a:r>
                  <a:rPr lang="zh-CN" altLang="en-US" sz="2000" dirty="0">
                    <a:ea typeface="楷体_GB2312" pitchFamily="49" charset="-122"/>
                  </a:rPr>
                  <a:t>实现完整性</a:t>
                </a:r>
                <a:endParaRPr lang="en-US" altLang="zh-CN" sz="2000" dirty="0">
                  <a:ea typeface="楷体_GB2312" pitchFamily="49" charset="-122"/>
                </a:endParaRPr>
              </a:p>
              <a:p>
                <a:pPr marL="800100" lvl="1"/>
                <a:endParaRPr lang="en-US" altLang="zh-CN" sz="2000" dirty="0"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5122" name="文本占位符 7177">
                <a:extLst>
                  <a:ext uri="{FF2B5EF4-FFF2-40B4-BE49-F238E27FC236}">
                    <a16:creationId xmlns:a16="http://schemas.microsoft.com/office/drawing/2014/main" id="{CC7C07C0-C630-46E9-BEDB-BF95A206B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3"/>
                <a:stretch>
                  <a:fillRect l="-296" t="-10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3" name="标题 7178">
            <a:extLst>
              <a:ext uri="{FF2B5EF4-FFF2-40B4-BE49-F238E27FC236}">
                <a16:creationId xmlns:a16="http://schemas.microsoft.com/office/drawing/2014/main" id="{FFDCE1A3-8744-4437-B9D7-D242BCD99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029200" cy="563562"/>
          </a:xfrm>
        </p:spPr>
        <p:txBody>
          <a:bodyPr/>
          <a:lstStyle/>
          <a:p>
            <a:pPr algn="l"/>
            <a:r>
              <a:rPr lang="zh-CN" altLang="en-US" sz="4000" dirty="0">
                <a:solidFill>
                  <a:schemeClr val="bg1"/>
                </a:solidFill>
              </a:rPr>
              <a:t>总结与展望</a:t>
            </a:r>
            <a:endParaRPr lang="zh-CN" altLang="zh-C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13439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3" descr="C:\Users\chunxue\Desktop\QQ截图20160524093712.png">
            <a:extLst>
              <a:ext uri="{FF2B5EF4-FFF2-40B4-BE49-F238E27FC236}">
                <a16:creationId xmlns:a16="http://schemas.microsoft.com/office/drawing/2014/main" id="{1D44DB28-95C9-451F-A82F-7BE856178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00250"/>
            <a:ext cx="9220200" cy="288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C8CCF8E-94F3-423B-89F7-4BAAFCE7BB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3900" y="2590800"/>
            <a:ext cx="7772400" cy="1470025"/>
          </a:xfrm>
        </p:spPr>
        <p:txBody>
          <a:bodyPr/>
          <a:lstStyle/>
          <a:p>
            <a:r>
              <a:rPr lang="zh-CN" altLang="en-US" sz="5400" b="1" dirty="0">
                <a:solidFill>
                  <a:schemeClr val="bg1"/>
                </a:solidFill>
                <a:latin typeface="宋体" panose="02010600030101010101" pitchFamily="2" charset="-122"/>
              </a:rPr>
              <a:t>谢谢！</a:t>
            </a:r>
            <a:endParaRPr lang="zh-CN" altLang="en-US" sz="5400" dirty="0">
              <a:solidFill>
                <a:schemeClr val="bg1"/>
              </a:solidFill>
              <a:latin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7175" descr="PPT内页副本1">
            <a:extLst>
              <a:ext uri="{FF2B5EF4-FFF2-40B4-BE49-F238E27FC236}">
                <a16:creationId xmlns:a16="http://schemas.microsoft.com/office/drawing/2014/main" id="{5F2F65AA-A4BE-42F7-BB54-488179E3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文本占位符 7177">
            <a:extLst>
              <a:ext uri="{FF2B5EF4-FFF2-40B4-BE49-F238E27FC236}">
                <a16:creationId xmlns:a16="http://schemas.microsoft.com/office/drawing/2014/main" id="{CC7C07C0-C630-46E9-BEDB-BF95A206B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000" dirty="0">
                <a:ea typeface="楷体_GB2312" pitchFamily="49" charset="-122"/>
              </a:rPr>
              <a:t>背景</a:t>
            </a:r>
            <a:endParaRPr lang="en-US" altLang="zh-CN" sz="2000" dirty="0">
              <a:ea typeface="楷体_GB2312" pitchFamily="49" charset="-122"/>
            </a:endParaRPr>
          </a:p>
          <a:p>
            <a:r>
              <a:rPr lang="zh-CN" altLang="en-US" sz="2000" dirty="0">
                <a:ea typeface="楷体_GB2312" pitchFamily="49" charset="-122"/>
              </a:rPr>
              <a:t>问题</a:t>
            </a:r>
            <a:endParaRPr lang="en-US" altLang="zh-CN" sz="2000" dirty="0">
              <a:ea typeface="楷体_GB2312" pitchFamily="49" charset="-122"/>
            </a:endParaRPr>
          </a:p>
          <a:p>
            <a:r>
              <a:rPr lang="zh-CN" altLang="en-US" sz="2000" dirty="0">
                <a:ea typeface="楷体_GB2312" pitchFamily="49" charset="-122"/>
              </a:rPr>
              <a:t>工作与结果</a:t>
            </a:r>
            <a:endParaRPr lang="en-US" altLang="zh-CN" sz="2000" dirty="0">
              <a:ea typeface="楷体_GB2312" pitchFamily="49" charset="-122"/>
            </a:endParaRPr>
          </a:p>
          <a:p>
            <a:r>
              <a:rPr lang="zh-CN" altLang="en-US" sz="2000" dirty="0">
                <a:ea typeface="楷体_GB2312" pitchFamily="49" charset="-122"/>
              </a:rPr>
              <a:t>总结与展望</a:t>
            </a:r>
            <a:endParaRPr lang="zh-CN" altLang="zh-CN" sz="2000" dirty="0">
              <a:ea typeface="楷体_GB2312" pitchFamily="49" charset="-122"/>
            </a:endParaRPr>
          </a:p>
        </p:txBody>
      </p:sp>
      <p:sp>
        <p:nvSpPr>
          <p:cNvPr id="5123" name="标题 7178">
            <a:extLst>
              <a:ext uri="{FF2B5EF4-FFF2-40B4-BE49-F238E27FC236}">
                <a16:creationId xmlns:a16="http://schemas.microsoft.com/office/drawing/2014/main" id="{FFDCE1A3-8744-4437-B9D7-D242BCD99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029200" cy="563562"/>
          </a:xfrm>
        </p:spPr>
        <p:txBody>
          <a:bodyPr/>
          <a:lstStyle/>
          <a:p>
            <a:pPr algn="l"/>
            <a:r>
              <a:rPr lang="zh-CN" altLang="en-US" sz="4000" dirty="0">
                <a:solidFill>
                  <a:schemeClr val="bg1"/>
                </a:solidFill>
              </a:rPr>
              <a:t>目录</a:t>
            </a:r>
            <a:endParaRPr lang="zh-CN" altLang="zh-C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2836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7175" descr="PPT内页副本1">
            <a:extLst>
              <a:ext uri="{FF2B5EF4-FFF2-40B4-BE49-F238E27FC236}">
                <a16:creationId xmlns:a16="http://schemas.microsoft.com/office/drawing/2014/main" id="{5F2F65AA-A4BE-42F7-BB54-488179E3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122" name="文本占位符 7177">
                <a:extLst>
                  <a:ext uri="{FF2B5EF4-FFF2-40B4-BE49-F238E27FC236}">
                    <a16:creationId xmlns:a16="http://schemas.microsoft.com/office/drawing/2014/main" id="{CC7C07C0-C630-46E9-BEDB-BF95A206B821}"/>
                  </a:ext>
                </a:extLst>
              </p:cNvPr>
              <p:cNvSpPr>
                <a:spLocks noGrp="1" noChangeArrowheads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sz="2400" dirty="0">
                    <a:ea typeface="楷体_GB2312" pitchFamily="49" charset="-122"/>
                  </a:rPr>
                  <a:t>曲面网格作为真实生活中物体表面构成曲面的离散采样，其几何和材质细节直接存储困难</a:t>
                </a:r>
                <a:endParaRPr lang="en-US" altLang="zh-CN" sz="2400" dirty="0">
                  <a:ea typeface="楷体_GB2312" pitchFamily="49" charset="-122"/>
                </a:endParaRPr>
              </a:p>
              <a:p>
                <a:r>
                  <a:rPr lang="zh-CN" altLang="en-US" sz="2400" dirty="0">
                    <a:ea typeface="楷体_GB2312" pitchFamily="49" charset="-122"/>
                  </a:rPr>
                  <a:t>通过平面参数化，将嵌入在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altLang="zh-CN" sz="2400" dirty="0">
                    <a:ea typeface="楷体_GB2312" pitchFamily="49" charset="-122"/>
                  </a:rPr>
                  <a:t> </a:t>
                </a:r>
                <a:r>
                  <a:rPr lang="zh-CN" altLang="en-US" sz="2400" dirty="0">
                    <a:ea typeface="楷体_GB2312" pitchFamily="49" charset="-122"/>
                  </a:rPr>
                  <a:t>中的曲面网格映射到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𝑅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400" dirty="0">
                    <a:ea typeface="楷体_GB2312" pitchFamily="49" charset="-122"/>
                  </a:rPr>
                  <a:t>上，并在其上存储（</a:t>
                </a:r>
                <a:r>
                  <a:rPr lang="zh-CN" altLang="en-US" sz="2000" dirty="0">
                    <a:ea typeface="楷体_GB2312" pitchFamily="49" charset="-122"/>
                  </a:rPr>
                  <a:t>纹理映射，细节迁移</a:t>
                </a:r>
                <a:r>
                  <a:rPr lang="en-US" altLang="zh-CN" sz="2000" dirty="0">
                    <a:ea typeface="楷体_GB2312" pitchFamily="49" charset="-122"/>
                  </a:rPr>
                  <a:t>…</a:t>
                </a:r>
                <a:r>
                  <a:rPr lang="zh-CN" altLang="en-US" sz="2000" dirty="0">
                    <a:ea typeface="楷体_GB2312" pitchFamily="49" charset="-122"/>
                  </a:rPr>
                  <a:t>）</a:t>
                </a:r>
                <a:endParaRPr lang="zh-CN" altLang="zh-CN" sz="2000" dirty="0"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5122" name="文本占位符 7177">
                <a:extLst>
                  <a:ext uri="{FF2B5EF4-FFF2-40B4-BE49-F238E27FC236}">
                    <a16:creationId xmlns:a16="http://schemas.microsoft.com/office/drawing/2014/main" id="{CC7C07C0-C630-46E9-BEDB-BF95A206B8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4"/>
                <a:stretch>
                  <a:fillRect l="-963" t="-1078" r="-2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23" name="标题 7178">
            <a:extLst>
              <a:ext uri="{FF2B5EF4-FFF2-40B4-BE49-F238E27FC236}">
                <a16:creationId xmlns:a16="http://schemas.microsoft.com/office/drawing/2014/main" id="{FFDCE1A3-8744-4437-B9D7-D242BCD99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029200" cy="563562"/>
          </a:xfrm>
        </p:spPr>
        <p:txBody>
          <a:bodyPr/>
          <a:lstStyle/>
          <a:p>
            <a:pPr algn="l"/>
            <a:r>
              <a:rPr lang="zh-CN" altLang="zh-CN" sz="4000" dirty="0">
                <a:solidFill>
                  <a:schemeClr val="bg1"/>
                </a:solidFill>
              </a:rPr>
              <a:t>背景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DBE4752-CCFF-41F2-85D9-5B25F7911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176" y="3335356"/>
            <a:ext cx="5735648" cy="306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685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50FDD2-0291-4265-B5FF-79C30A1230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DDED74-01B2-47A1-AED9-647B38140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E416234-64C1-4917-9A85-8A85A2328BE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0470" r="13126"/>
          <a:stretch/>
        </p:blipFill>
        <p:spPr>
          <a:xfrm rot="5400000">
            <a:off x="5114613" y="-607347"/>
            <a:ext cx="3053172" cy="455848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C35F0C7-234F-437A-AF03-A2C0D62B61F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CECECE"/>
              </a:clrFrom>
              <a:clrTo>
                <a:srgbClr val="CECEC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0672" y="145310"/>
            <a:ext cx="3167727" cy="305317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4DAA2ED-7774-4975-9755-A8CDBEAC5DE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CDCDCD"/>
              </a:clrFrom>
              <a:clrTo>
                <a:srgbClr val="CDCDC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9797" y="3522260"/>
            <a:ext cx="3189476" cy="321217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586C3D63-B9E1-4DE8-884D-9AAB55526DB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1636"/>
          <a:stretch/>
        </p:blipFill>
        <p:spPr>
          <a:xfrm>
            <a:off x="4433002" y="3522260"/>
            <a:ext cx="4416395" cy="316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92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7175" descr="PPT内页副本1">
            <a:extLst>
              <a:ext uri="{FF2B5EF4-FFF2-40B4-BE49-F238E27FC236}">
                <a16:creationId xmlns:a16="http://schemas.microsoft.com/office/drawing/2014/main" id="{5F2F65AA-A4BE-42F7-BB54-488179E3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文本占位符 7177">
            <a:extLst>
              <a:ext uri="{FF2B5EF4-FFF2-40B4-BE49-F238E27FC236}">
                <a16:creationId xmlns:a16="http://schemas.microsoft.com/office/drawing/2014/main" id="{CC7C07C0-C630-46E9-BEDB-BF95A206B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ea typeface="楷体_GB2312" pitchFamily="49" charset="-122"/>
              </a:rPr>
              <a:t>只有</a:t>
            </a:r>
            <a:r>
              <a:rPr lang="zh-CN" altLang="en-US" sz="2400" u="sng" dirty="0">
                <a:ea typeface="楷体_GB2312" pitchFamily="49" charset="-122"/>
              </a:rPr>
              <a:t>拓扑同胚于圆盘</a:t>
            </a:r>
            <a:r>
              <a:rPr lang="zh-CN" altLang="en-US" sz="2400" dirty="0">
                <a:ea typeface="楷体_GB2312" pitchFamily="49" charset="-122"/>
              </a:rPr>
              <a:t>的曲面才可能得到双射的平面参数化</a:t>
            </a:r>
            <a:endParaRPr lang="zh-CN" altLang="zh-CN" sz="2400" dirty="0">
              <a:ea typeface="楷体_GB2312" pitchFamily="49" charset="-122"/>
            </a:endParaRPr>
          </a:p>
        </p:txBody>
      </p:sp>
      <p:sp>
        <p:nvSpPr>
          <p:cNvPr id="5123" name="标题 7178">
            <a:extLst>
              <a:ext uri="{FF2B5EF4-FFF2-40B4-BE49-F238E27FC236}">
                <a16:creationId xmlns:a16="http://schemas.microsoft.com/office/drawing/2014/main" id="{FFDCE1A3-8744-4437-B9D7-D242BCD99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029200" cy="563562"/>
          </a:xfrm>
        </p:spPr>
        <p:txBody>
          <a:bodyPr/>
          <a:lstStyle/>
          <a:p>
            <a:pPr algn="l"/>
            <a:r>
              <a:rPr lang="zh-CN" altLang="zh-CN" sz="4000" dirty="0">
                <a:solidFill>
                  <a:schemeClr val="bg1"/>
                </a:solidFill>
              </a:rPr>
              <a:t>背景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2EDD0A-77F5-4AEE-9D15-01251CD5C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9284" y="3171006"/>
            <a:ext cx="2737182" cy="292576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EAA9F54-1281-4100-8A86-68987C1CEB2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CECECE"/>
              </a:clrFrom>
              <a:clrTo>
                <a:srgbClr val="CECEC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506" y="2992131"/>
            <a:ext cx="3398084" cy="3528191"/>
          </a:xfrm>
          <a:prstGeom prst="rect">
            <a:avLst/>
          </a:prstGeom>
        </p:spPr>
      </p:pic>
      <p:sp>
        <p:nvSpPr>
          <p:cNvPr id="8" name="箭头: 右 7">
            <a:extLst>
              <a:ext uri="{FF2B5EF4-FFF2-40B4-BE49-F238E27FC236}">
                <a16:creationId xmlns:a16="http://schemas.microsoft.com/office/drawing/2014/main" id="{7C11812C-B1B8-4986-A084-D1AFCCD47AA0}"/>
              </a:ext>
            </a:extLst>
          </p:cNvPr>
          <p:cNvSpPr/>
          <p:nvPr/>
        </p:nvSpPr>
        <p:spPr bwMode="auto">
          <a:xfrm>
            <a:off x="4074655" y="4405296"/>
            <a:ext cx="1371564" cy="45718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3A3486-FDC3-4470-846B-C4448DA2DA39}"/>
              </a:ext>
            </a:extLst>
          </p:cNvPr>
          <p:cNvSpPr/>
          <p:nvPr/>
        </p:nvSpPr>
        <p:spPr>
          <a:xfrm>
            <a:off x="5731816" y="3020434"/>
            <a:ext cx="111120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？？</a:t>
            </a:r>
          </a:p>
        </p:txBody>
      </p:sp>
    </p:spTree>
    <p:extLst>
      <p:ext uri="{BB962C8B-B14F-4D97-AF65-F5344CB8AC3E}">
        <p14:creationId xmlns:p14="http://schemas.microsoft.com/office/powerpoint/2010/main" val="10574788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7175" descr="PPT内页副本1">
            <a:extLst>
              <a:ext uri="{FF2B5EF4-FFF2-40B4-BE49-F238E27FC236}">
                <a16:creationId xmlns:a16="http://schemas.microsoft.com/office/drawing/2014/main" id="{5F2F65AA-A4BE-42F7-BB54-488179E3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文本占位符 7177">
            <a:extLst>
              <a:ext uri="{FF2B5EF4-FFF2-40B4-BE49-F238E27FC236}">
                <a16:creationId xmlns:a16="http://schemas.microsoft.com/office/drawing/2014/main" id="{CC7C07C0-C630-46E9-BEDB-BF95A206B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ea typeface="楷体_GB2312" pitchFamily="49" charset="-122"/>
              </a:rPr>
              <a:t>只有拓扑同胚于圆盘的曲面才可能得到双射的平面参数化</a:t>
            </a:r>
            <a:endParaRPr lang="en-US" altLang="zh-CN" sz="2400" dirty="0">
              <a:ea typeface="楷体_GB2312" pitchFamily="49" charset="-122"/>
            </a:endParaRPr>
          </a:p>
          <a:p>
            <a:pPr lvl="1"/>
            <a:r>
              <a:rPr lang="zh-CN" altLang="en-US" sz="2000" dirty="0">
                <a:ea typeface="楷体_GB2312" pitchFamily="49" charset="-122"/>
              </a:rPr>
              <a:t>切割曲面，再进行参数化！（红色）</a:t>
            </a:r>
            <a:endParaRPr lang="en-US" altLang="zh-CN" sz="1600" dirty="0">
              <a:ea typeface="楷体_GB2312" pitchFamily="49" charset="-122"/>
            </a:endParaRPr>
          </a:p>
        </p:txBody>
      </p:sp>
      <p:sp>
        <p:nvSpPr>
          <p:cNvPr id="5123" name="标题 7178">
            <a:extLst>
              <a:ext uri="{FF2B5EF4-FFF2-40B4-BE49-F238E27FC236}">
                <a16:creationId xmlns:a16="http://schemas.microsoft.com/office/drawing/2014/main" id="{FFDCE1A3-8744-4437-B9D7-D242BCD99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029200" cy="563562"/>
          </a:xfrm>
        </p:spPr>
        <p:txBody>
          <a:bodyPr/>
          <a:lstStyle/>
          <a:p>
            <a:pPr algn="l"/>
            <a:r>
              <a:rPr lang="zh-CN" altLang="zh-CN" sz="4000" dirty="0">
                <a:solidFill>
                  <a:schemeClr val="bg1"/>
                </a:solidFill>
              </a:rPr>
              <a:t>背景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E7D62B7-4E4E-4ED7-950C-123E452E498C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CDCDCD"/>
              </a:clrFrom>
              <a:clrTo>
                <a:srgbClr val="CDCDC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3506" y="2995032"/>
            <a:ext cx="3398084" cy="34978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80D9AD5-24AA-449C-BFDC-6D867D4B668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5092480" y="3305044"/>
            <a:ext cx="3878820" cy="2755168"/>
          </a:xfrm>
          <a:prstGeom prst="rect">
            <a:avLst/>
          </a:prstGeom>
        </p:spPr>
      </p:pic>
      <p:sp>
        <p:nvSpPr>
          <p:cNvPr id="13" name="箭头: 右 12">
            <a:extLst>
              <a:ext uri="{FF2B5EF4-FFF2-40B4-BE49-F238E27FC236}">
                <a16:creationId xmlns:a16="http://schemas.microsoft.com/office/drawing/2014/main" id="{C3F9730F-EF30-41C9-B2E1-D50AC98FC802}"/>
              </a:ext>
            </a:extLst>
          </p:cNvPr>
          <p:cNvSpPr/>
          <p:nvPr/>
        </p:nvSpPr>
        <p:spPr bwMode="auto">
          <a:xfrm>
            <a:off x="4074655" y="4405296"/>
            <a:ext cx="1371564" cy="45718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2258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7175" descr="PPT内页副本1">
            <a:extLst>
              <a:ext uri="{FF2B5EF4-FFF2-40B4-BE49-F238E27FC236}">
                <a16:creationId xmlns:a16="http://schemas.microsoft.com/office/drawing/2014/main" id="{5F2F65AA-A4BE-42F7-BB54-488179E3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文本占位符 7177">
            <a:extLst>
              <a:ext uri="{FF2B5EF4-FFF2-40B4-BE49-F238E27FC236}">
                <a16:creationId xmlns:a16="http://schemas.microsoft.com/office/drawing/2014/main" id="{CC7C07C0-C630-46E9-BEDB-BF95A206B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ea typeface="楷体_GB2312" pitchFamily="49" charset="-122"/>
              </a:rPr>
              <a:t>只有拓扑同胚于圆盘的曲面才可能得到双射的平面参数化</a:t>
            </a:r>
            <a:endParaRPr lang="en-US" altLang="zh-CN" sz="2400" dirty="0">
              <a:ea typeface="楷体_GB2312" pitchFamily="49" charset="-122"/>
            </a:endParaRPr>
          </a:p>
          <a:p>
            <a:pPr lvl="1"/>
            <a:r>
              <a:rPr lang="zh-CN" altLang="en-US" sz="2000" dirty="0">
                <a:ea typeface="楷体_GB2312" pitchFamily="49" charset="-122"/>
              </a:rPr>
              <a:t>切割曲面，再进行参数化！（红色）</a:t>
            </a:r>
            <a:endParaRPr lang="en-US" altLang="zh-CN" sz="1600" dirty="0">
              <a:ea typeface="楷体_GB2312" pitchFamily="49" charset="-122"/>
            </a:endParaRPr>
          </a:p>
        </p:txBody>
      </p:sp>
      <p:sp>
        <p:nvSpPr>
          <p:cNvPr id="5123" name="标题 7178">
            <a:extLst>
              <a:ext uri="{FF2B5EF4-FFF2-40B4-BE49-F238E27FC236}">
                <a16:creationId xmlns:a16="http://schemas.microsoft.com/office/drawing/2014/main" id="{FFDCE1A3-8744-4437-B9D7-D242BCD99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029200" cy="563562"/>
          </a:xfrm>
        </p:spPr>
        <p:txBody>
          <a:bodyPr/>
          <a:lstStyle/>
          <a:p>
            <a:pPr algn="l"/>
            <a:r>
              <a:rPr lang="zh-CN" altLang="zh-CN" sz="4000" dirty="0">
                <a:solidFill>
                  <a:schemeClr val="bg1"/>
                </a:solidFill>
              </a:rPr>
              <a:t>背景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C3F9730F-EF30-41C9-B2E1-D50AC98FC802}"/>
              </a:ext>
            </a:extLst>
          </p:cNvPr>
          <p:cNvSpPr/>
          <p:nvPr/>
        </p:nvSpPr>
        <p:spPr bwMode="auto">
          <a:xfrm>
            <a:off x="4074655" y="4405296"/>
            <a:ext cx="1371564" cy="45718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80604020202020204" pitchFamily="34" charset="0"/>
              <a:buNone/>
            </a:pPr>
            <a:endParaRPr kumimoji="0" lang="zh-CN" altLang="en-US" sz="1800" b="0" i="0" u="none" strike="noStrike" cap="none" normalizeH="0" baseline="-25000" dirty="0">
              <a:ln>
                <a:noFill/>
              </a:ln>
              <a:solidFill>
                <a:schemeClr val="tx1"/>
              </a:solidFill>
              <a:effectLst/>
              <a:latin typeface="Arial" panose="02080604020202020204" pitchFamily="34" charset="0"/>
              <a:ea typeface="SimSun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77A63E6-6482-4B13-BC61-96B71B0BE21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646464"/>
              </a:clrFrom>
              <a:clrTo>
                <a:srgbClr val="646464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7244" y="3417329"/>
            <a:ext cx="3572029" cy="243312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F8B1284-725D-4D94-9186-E26529C2F38F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353535"/>
              </a:clrFrom>
              <a:clrTo>
                <a:srgbClr val="353535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61007" y="3265626"/>
            <a:ext cx="2895110" cy="2883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1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7175" descr="PPT内页副本1">
            <a:extLst>
              <a:ext uri="{FF2B5EF4-FFF2-40B4-BE49-F238E27FC236}">
                <a16:creationId xmlns:a16="http://schemas.microsoft.com/office/drawing/2014/main" id="{5F2F65AA-A4BE-42F7-BB54-488179E3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文本占位符 7177">
            <a:extLst>
              <a:ext uri="{FF2B5EF4-FFF2-40B4-BE49-F238E27FC236}">
                <a16:creationId xmlns:a16="http://schemas.microsoft.com/office/drawing/2014/main" id="{CC7C07C0-C630-46E9-BEDB-BF95A206B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ea typeface="楷体_GB2312" pitchFamily="49" charset="-122"/>
              </a:rPr>
              <a:t>切割为圆盘拓扑的割线集不唯一，有不同的工作优化割线集的不同方面</a:t>
            </a:r>
            <a:endParaRPr lang="en-US" altLang="zh-CN" sz="2400" dirty="0">
              <a:ea typeface="楷体_GB2312" pitchFamily="49" charset="-122"/>
            </a:endParaRPr>
          </a:p>
          <a:p>
            <a:pPr lvl="1"/>
            <a:r>
              <a:rPr lang="zh-CN" altLang="en-US" sz="2000" dirty="0">
                <a:ea typeface="楷体_GB2312" pitchFamily="49" charset="-122"/>
              </a:rPr>
              <a:t>参数化后形变，用户希望的纹理密度，</a:t>
            </a:r>
            <a:r>
              <a:rPr lang="zh-CN" altLang="en-US" sz="2000" b="1" dirty="0">
                <a:ea typeface="楷体_GB2312" pitchFamily="49" charset="-122"/>
              </a:rPr>
              <a:t>割线长度</a:t>
            </a:r>
            <a:r>
              <a:rPr lang="zh-CN" altLang="en-US" sz="2000" dirty="0">
                <a:ea typeface="楷体_GB2312" pitchFamily="49" charset="-122"/>
              </a:rPr>
              <a:t>，</a:t>
            </a:r>
            <a:r>
              <a:rPr lang="en-US" altLang="zh-CN" sz="2000" dirty="0">
                <a:ea typeface="楷体_GB2312" pitchFamily="49" charset="-122"/>
              </a:rPr>
              <a:t>…</a:t>
            </a:r>
            <a:endParaRPr lang="en-US" altLang="zh-CN" sz="2000" b="1" dirty="0">
              <a:ea typeface="楷体_GB2312" pitchFamily="49" charset="-122"/>
            </a:endParaRPr>
          </a:p>
          <a:p>
            <a:r>
              <a:rPr lang="zh-CN" altLang="en-US" sz="2400" dirty="0">
                <a:ea typeface="楷体_GB2312" pitchFamily="49" charset="-122"/>
              </a:rPr>
              <a:t>寻找较短的割线对参数化和图集生成问题均有帮助</a:t>
            </a:r>
            <a:endParaRPr lang="en-US" altLang="zh-CN" sz="2400" dirty="0">
              <a:ea typeface="楷体_GB2312" pitchFamily="49" charset="-122"/>
            </a:endParaRPr>
          </a:p>
        </p:txBody>
      </p:sp>
      <p:sp>
        <p:nvSpPr>
          <p:cNvPr id="5123" name="标题 7178">
            <a:extLst>
              <a:ext uri="{FF2B5EF4-FFF2-40B4-BE49-F238E27FC236}">
                <a16:creationId xmlns:a16="http://schemas.microsoft.com/office/drawing/2014/main" id="{FFDCE1A3-8744-4437-B9D7-D242BCD99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029200" cy="563562"/>
          </a:xfrm>
        </p:spPr>
        <p:txBody>
          <a:bodyPr/>
          <a:lstStyle/>
          <a:p>
            <a:pPr algn="l"/>
            <a:r>
              <a:rPr lang="zh-CN" altLang="zh-CN" sz="4000" dirty="0">
                <a:solidFill>
                  <a:schemeClr val="bg1"/>
                </a:solidFill>
              </a:rPr>
              <a:t>背景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D3D193-D55D-4394-9E34-7B128098A5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CECECE"/>
              </a:clrFrom>
              <a:clrTo>
                <a:srgbClr val="CECECE">
                  <a:alpha val="0"/>
                </a:srgbClr>
              </a:clrTo>
            </a:clrChange>
          </a:blip>
          <a:srcRect t="6383"/>
          <a:stretch/>
        </p:blipFill>
        <p:spPr>
          <a:xfrm>
            <a:off x="409862" y="3540494"/>
            <a:ext cx="3276514" cy="316842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40BDBF-1374-4296-BF61-224C328C37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6218" y="3540494"/>
            <a:ext cx="4819048" cy="2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364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7175" descr="PPT内页副本1">
            <a:extLst>
              <a:ext uri="{FF2B5EF4-FFF2-40B4-BE49-F238E27FC236}">
                <a16:creationId xmlns:a16="http://schemas.microsoft.com/office/drawing/2014/main" id="{5F2F65AA-A4BE-42F7-BB54-488179E31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2" name="文本占位符 7177">
            <a:extLst>
              <a:ext uri="{FF2B5EF4-FFF2-40B4-BE49-F238E27FC236}">
                <a16:creationId xmlns:a16="http://schemas.microsoft.com/office/drawing/2014/main" id="{CC7C07C0-C630-46E9-BEDB-BF95A206B82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ea typeface="楷体_GB2312" pitchFamily="49" charset="-122"/>
              </a:rPr>
              <a:t>“沿着</a:t>
            </a:r>
            <a:r>
              <a:rPr lang="zh-CN" altLang="en-US" sz="2400" b="1" dirty="0">
                <a:ea typeface="楷体_GB2312" pitchFamily="49" charset="-122"/>
              </a:rPr>
              <a:t>柄圈</a:t>
            </a:r>
            <a:r>
              <a:rPr lang="zh-CN" altLang="en-US" sz="2400" dirty="0">
                <a:ea typeface="楷体_GB2312" pitchFamily="49" charset="-122"/>
              </a:rPr>
              <a:t>切开曲面，补洞后再切一刀变成平面”可以得到较短的割线</a:t>
            </a:r>
            <a:endParaRPr lang="en-US" altLang="zh-CN" sz="2400" dirty="0">
              <a:ea typeface="楷体_GB2312" pitchFamily="49" charset="-122"/>
            </a:endParaRPr>
          </a:p>
        </p:txBody>
      </p:sp>
      <p:sp>
        <p:nvSpPr>
          <p:cNvPr id="5123" name="标题 7178">
            <a:extLst>
              <a:ext uri="{FF2B5EF4-FFF2-40B4-BE49-F238E27FC236}">
                <a16:creationId xmlns:a16="http://schemas.microsoft.com/office/drawing/2014/main" id="{FFDCE1A3-8744-4437-B9D7-D242BCD999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5029200" cy="563562"/>
          </a:xfrm>
        </p:spPr>
        <p:txBody>
          <a:bodyPr/>
          <a:lstStyle/>
          <a:p>
            <a:pPr algn="l"/>
            <a:r>
              <a:rPr lang="zh-CN" altLang="zh-CN" sz="4000" dirty="0">
                <a:solidFill>
                  <a:schemeClr val="bg1"/>
                </a:solidFill>
              </a:rPr>
              <a:t>背景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B52A149-3E08-47A5-B1FB-447FE56CFC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101" y="2916603"/>
            <a:ext cx="3933333" cy="323809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8122186-5586-4BE2-A9EF-8149A2BA663C}"/>
              </a:ext>
            </a:extLst>
          </p:cNvPr>
          <p:cNvSpPr txBox="1"/>
          <p:nvPr/>
        </p:nvSpPr>
        <p:spPr>
          <a:xfrm>
            <a:off x="6736432" y="6354376"/>
            <a:ext cx="220980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图片来源于 </a:t>
            </a:r>
            <a:r>
              <a:rPr lang="en-US" altLang="zh-CN" dirty="0"/>
              <a:t>Dey </a:t>
            </a:r>
            <a:r>
              <a:rPr lang="zh-CN" altLang="en-US" dirty="0"/>
              <a:t>等人的论文</a:t>
            </a:r>
          </a:p>
        </p:txBody>
      </p:sp>
    </p:spTree>
    <p:extLst>
      <p:ext uri="{BB962C8B-B14F-4D97-AF65-F5344CB8AC3E}">
        <p14:creationId xmlns:p14="http://schemas.microsoft.com/office/powerpoint/2010/main" val="3443984721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80604020202020204" pitchFamily="34" charset="0"/>
          <a:buNone/>
          <a:defRPr kumimoji="0" lang="zh-CN" altLang="zh-CN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80604020202020204" pitchFamily="34" charset="0"/>
          <a:buNone/>
          <a:defRPr kumimoji="0" lang="zh-CN" altLang="zh-CN" sz="1800" b="0" i="0" u="none" strike="noStrike" cap="none" normalizeH="0" baseline="-25000" smtClean="0">
            <a:ln>
              <a:noFill/>
            </a:ln>
            <a:solidFill>
              <a:schemeClr val="tx1"/>
            </a:solidFill>
            <a:effectLst/>
            <a:latin typeface="Arial" panose="02080604020202020204" pitchFamily="34" charset="0"/>
            <a:ea typeface="SimSun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1660</TotalTime>
  <Pages>0</Pages>
  <Words>951</Words>
  <Characters>0</Characters>
  <Application>Microsoft Office PowerPoint</Application>
  <DocSecurity>0</DocSecurity>
  <PresentationFormat>全屏显示(4:3)</PresentationFormat>
  <Lines>0</Lines>
  <Paragraphs>97</Paragraphs>
  <Slides>18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宋体</vt:lpstr>
      <vt:lpstr>Arial</vt:lpstr>
      <vt:lpstr>Calibri</vt:lpstr>
      <vt:lpstr>Cambria Math</vt:lpstr>
      <vt:lpstr>默认设计模板</vt:lpstr>
      <vt:lpstr>高亏格曲面切割方法研究</vt:lpstr>
      <vt:lpstr>目录</vt:lpstr>
      <vt:lpstr>背景</vt:lpstr>
      <vt:lpstr>PowerPoint 演示文稿</vt:lpstr>
      <vt:lpstr>背景</vt:lpstr>
      <vt:lpstr>背景</vt:lpstr>
      <vt:lpstr>背景</vt:lpstr>
      <vt:lpstr>背景</vt:lpstr>
      <vt:lpstr>背景</vt:lpstr>
      <vt:lpstr>问题</vt:lpstr>
      <vt:lpstr>问题</vt:lpstr>
      <vt:lpstr>工作与结果</vt:lpstr>
      <vt:lpstr>工作与结果</vt:lpstr>
      <vt:lpstr>工作与结果</vt:lpstr>
      <vt:lpstr>工作与结果</vt:lpstr>
      <vt:lpstr>工作与结果</vt:lpstr>
      <vt:lpstr>总结与展望</vt:lpstr>
      <vt:lpstr>谢谢！</vt:lpstr>
    </vt:vector>
  </TitlesOfParts>
  <Manager/>
  <Company/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libreliu</dc:creator>
  <cp:keywords/>
  <dc:description/>
  <cp:lastModifiedBy>刘 紫檀</cp:lastModifiedBy>
  <cp:revision>299</cp:revision>
  <dcterms:created xsi:type="dcterms:W3CDTF">2015-05-25T01:13:34Z</dcterms:created>
  <dcterms:modified xsi:type="dcterms:W3CDTF">2021-06-04T06:04:48Z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r8>1</vt:r8>
  </property>
  <property fmtid="{D5CDD505-2E9C-101B-9397-08002B2CF9AE}" pid="3" name="KSOProductBuildVer">
    <vt:lpwstr>2052-11.1.0.10161</vt:lpwstr>
  </property>
</Properties>
</file>